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11"/>
    <p:restoredTop sz="94610"/>
  </p:normalViewPr>
  <p:slideViewPr>
    <p:cSldViewPr snapToGrid="0" snapToObjects="1">
      <p:cViewPr varScale="1">
        <p:scale>
          <a:sx n="61" d="100"/>
          <a:sy n="61" d="100"/>
        </p:scale>
        <p:origin x="-564" y="-84"/>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83607" y="2401253"/>
            <a:ext cx="4919186" cy="3427095"/>
          </a:xfrm>
          <a:prstGeom prst="rect">
            <a:avLst/>
          </a:prstGeom>
        </p:spPr>
      </p:pic>
      <p:sp>
        <p:nvSpPr>
          <p:cNvPr id="6" name="Text 2"/>
          <p:cNvSpPr/>
          <p:nvPr/>
        </p:nvSpPr>
        <p:spPr>
          <a:xfrm>
            <a:off x="6280190" y="3408878"/>
            <a:ext cx="5670590" cy="708779"/>
          </a:xfrm>
          <a:prstGeom prst="rect">
            <a:avLst/>
          </a:prstGeom>
          <a:noFill/>
          <a:ln/>
        </p:spPr>
        <p:txBody>
          <a:bodyPr wrap="none" rtlCol="0" anchor="t"/>
          <a:lstStyle/>
          <a:p>
            <a:pPr marL="0" indent="0">
              <a:lnSpc>
                <a:spcPts val="5581"/>
              </a:lnSpc>
              <a:buNone/>
            </a:pPr>
            <a:r>
              <a:rPr lang="en-US" sz="4465" b="1" dirty="0">
                <a:solidFill>
                  <a:srgbClr val="3B4540"/>
                </a:solidFill>
                <a:latin typeface="Fraunces" pitchFamily="34" charset="0"/>
                <a:ea typeface="Fraunces" pitchFamily="34" charset="-122"/>
                <a:cs typeface="Fraunces" pitchFamily="34" charset="-120"/>
              </a:rPr>
              <a:t>National AI Day</a:t>
            </a:r>
            <a:endParaRPr lang="en-US" sz="4465" dirty="0"/>
          </a:p>
        </p:txBody>
      </p:sp>
      <p:sp>
        <p:nvSpPr>
          <p:cNvPr id="7" name="Text 3"/>
          <p:cNvSpPr/>
          <p:nvPr/>
        </p:nvSpPr>
        <p:spPr>
          <a:xfrm>
            <a:off x="6280190" y="4457819"/>
            <a:ext cx="7556421" cy="362903"/>
          </a:xfrm>
          <a:prstGeom prst="rect">
            <a:avLst/>
          </a:prstGeom>
          <a:noFill/>
          <a:ln/>
        </p:spPr>
        <p:txBody>
          <a:bodyPr wrap="none" rtlCol="0" anchor="t"/>
          <a:lstStyle/>
          <a:p>
            <a:pPr marL="0" indent="0">
              <a:lnSpc>
                <a:spcPts val="2858"/>
              </a:lnSpc>
              <a:buNone/>
            </a:pPr>
            <a:r>
              <a:rPr lang="en-US" sz="1786" dirty="0">
                <a:solidFill>
                  <a:srgbClr val="405449"/>
                </a:solidFill>
                <a:latin typeface="Nobile" pitchFamily="34" charset="0"/>
                <a:ea typeface="Nobile" pitchFamily="34" charset="-122"/>
                <a:cs typeface="Nobile" pitchFamily="34" charset="-120"/>
              </a:rPr>
              <a:t>A celebration of AI's advancements and impacts on our world.</a:t>
            </a:r>
            <a:endParaRPr lang="en-US" sz="1786"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Free Powerpoint Backgrounds and Templat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Free Powerpoint Backgrounds and Templat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Free Powerpoint Backgrounds and Templat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Free Powerpoint Backgrounds and Templat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Free Powerpoint Backgrounds and Templat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Free Powerpoint Backgrounds and Templat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Free Thanks PowerPoint Templates and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 name="Picture 12" descr="09876543.jpg"/>
          <p:cNvPicPr>
            <a:picLocks noChangeAspect="1"/>
          </p:cNvPicPr>
          <p:nvPr/>
        </p:nvPicPr>
        <p:blipFill>
          <a:blip r:embed="rId2"/>
          <a:stretch>
            <a:fillRect/>
          </a:stretch>
        </p:blipFill>
        <p:spPr>
          <a:xfrm>
            <a:off x="1" y="0"/>
            <a:ext cx="14630400" cy="8229600"/>
          </a:xfrm>
          <a:prstGeom prst="rect">
            <a:avLst/>
          </a:prstGeom>
        </p:spPr>
      </p:pic>
      <p:sp>
        <p:nvSpPr>
          <p:cNvPr id="14" name="Rectangle 13"/>
          <p:cNvSpPr/>
          <p:nvPr/>
        </p:nvSpPr>
        <p:spPr>
          <a:xfrm>
            <a:off x="2" y="7346197"/>
            <a:ext cx="14630399" cy="88340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t>Thank you </a:t>
            </a:r>
            <a:endParaRPr lang="en-US" sz="44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30433"/>
          </a:xfrm>
          <a:prstGeom prst="rect">
            <a:avLst/>
          </a:prstGeom>
          <a:solidFill>
            <a:srgbClr val="FAFFFA"/>
          </a:solidFill>
          <a:ln/>
        </p:spPr>
      </p:sp>
      <p:pic>
        <p:nvPicPr>
          <p:cNvPr id="4" name="Image 0" descr="preencoded.png"/>
          <p:cNvPicPr>
            <a:picLocks noChangeAspect="1"/>
          </p:cNvPicPr>
          <p:nvPr/>
        </p:nvPicPr>
        <p:blipFill>
          <a:blip r:embed="rId3"/>
          <a:stretch>
            <a:fillRect/>
          </a:stretch>
        </p:blipFill>
        <p:spPr>
          <a:xfrm>
            <a:off x="0" y="0"/>
            <a:ext cx="5486400" cy="8230433"/>
          </a:xfrm>
          <a:prstGeom prst="rect">
            <a:avLst/>
          </a:prstGeom>
        </p:spPr>
      </p:pic>
      <p:pic>
        <p:nvPicPr>
          <p:cNvPr id="5" name="Image 1" descr="preencoded.png"/>
          <p:cNvPicPr>
            <a:picLocks noChangeAspect="1"/>
          </p:cNvPicPr>
          <p:nvPr/>
        </p:nvPicPr>
        <p:blipFill>
          <a:blip r:embed="rId4"/>
          <a:stretch>
            <a:fillRect/>
          </a:stretch>
        </p:blipFill>
        <p:spPr>
          <a:xfrm>
            <a:off x="269558" y="817007"/>
            <a:ext cx="4947166" cy="6596301"/>
          </a:xfrm>
          <a:prstGeom prst="rect">
            <a:avLst/>
          </a:prstGeom>
        </p:spPr>
      </p:pic>
      <p:sp>
        <p:nvSpPr>
          <p:cNvPr id="6" name="Text 2"/>
          <p:cNvSpPr/>
          <p:nvPr/>
        </p:nvSpPr>
        <p:spPr>
          <a:xfrm>
            <a:off x="6241137" y="592931"/>
            <a:ext cx="6816328" cy="673894"/>
          </a:xfrm>
          <a:prstGeom prst="rect">
            <a:avLst/>
          </a:prstGeom>
          <a:noFill/>
          <a:ln/>
        </p:spPr>
        <p:txBody>
          <a:bodyPr wrap="none" rtlCol="0" anchor="t"/>
          <a:lstStyle/>
          <a:p>
            <a:pPr marL="0" indent="0">
              <a:lnSpc>
                <a:spcPts val="5306"/>
              </a:lnSpc>
              <a:buNone/>
            </a:pPr>
            <a:r>
              <a:rPr lang="en-US" sz="4245" b="1" dirty="0">
                <a:solidFill>
                  <a:srgbClr val="3B4540"/>
                </a:solidFill>
                <a:latin typeface="Fraunces" pitchFamily="34" charset="0"/>
                <a:ea typeface="Fraunces" pitchFamily="34" charset="-122"/>
                <a:cs typeface="Fraunces" pitchFamily="34" charset="-120"/>
              </a:rPr>
              <a:t>What is National AI Day?</a:t>
            </a:r>
            <a:endParaRPr lang="en-US" sz="4245" dirty="0"/>
          </a:p>
        </p:txBody>
      </p:sp>
      <p:sp>
        <p:nvSpPr>
          <p:cNvPr id="7" name="Text 3"/>
          <p:cNvSpPr/>
          <p:nvPr/>
        </p:nvSpPr>
        <p:spPr>
          <a:xfrm>
            <a:off x="6241137" y="1590199"/>
            <a:ext cx="7634526" cy="1379696"/>
          </a:xfrm>
          <a:prstGeom prst="rect">
            <a:avLst/>
          </a:prstGeom>
          <a:noFill/>
          <a:ln/>
        </p:spPr>
        <p:txBody>
          <a:bodyPr wrap="square" rtlCol="0" anchor="t"/>
          <a:lstStyle/>
          <a:p>
            <a:pPr marL="0" indent="0">
              <a:lnSpc>
                <a:spcPts val="2717"/>
              </a:lnSpc>
              <a:buNone/>
            </a:pPr>
            <a:r>
              <a:rPr lang="en-US" sz="1698" dirty="0">
                <a:solidFill>
                  <a:srgbClr val="405449"/>
                </a:solidFill>
                <a:latin typeface="Nobile" pitchFamily="34" charset="0"/>
                <a:ea typeface="Nobile" pitchFamily="34" charset="-122"/>
                <a:cs typeface="Nobile" pitchFamily="34" charset="-120"/>
              </a:rPr>
              <a:t>National AI Day is an annual event that recognizes the transformative power of artificial intelligence. It's a chance to explore the latest AI innovations, learn about the technology's applications, and discuss the ethical considerations surrounding its development.</a:t>
            </a:r>
            <a:endParaRPr lang="en-US" sz="1698" dirty="0"/>
          </a:p>
        </p:txBody>
      </p:sp>
      <p:sp>
        <p:nvSpPr>
          <p:cNvPr id="8" name="Shape 4"/>
          <p:cNvSpPr/>
          <p:nvPr/>
        </p:nvSpPr>
        <p:spPr>
          <a:xfrm>
            <a:off x="6241137" y="3212425"/>
            <a:ext cx="3709511" cy="2622113"/>
          </a:xfrm>
          <a:prstGeom prst="roundRect">
            <a:avLst>
              <a:gd name="adj" fmla="val 7402"/>
            </a:avLst>
          </a:prstGeom>
          <a:solidFill>
            <a:srgbClr val="E8F3E8"/>
          </a:solidFill>
          <a:ln/>
        </p:spPr>
      </p:sp>
      <p:sp>
        <p:nvSpPr>
          <p:cNvPr id="9" name="Text 5"/>
          <p:cNvSpPr/>
          <p:nvPr/>
        </p:nvSpPr>
        <p:spPr>
          <a:xfrm>
            <a:off x="6456759" y="3428048"/>
            <a:ext cx="2695575" cy="336947"/>
          </a:xfrm>
          <a:prstGeom prst="rect">
            <a:avLst/>
          </a:prstGeom>
          <a:noFill/>
          <a:ln/>
        </p:spPr>
        <p:txBody>
          <a:bodyPr wrap="none" rtlCol="0" anchor="t"/>
          <a:lstStyle/>
          <a:p>
            <a:pPr marL="0" indent="0">
              <a:lnSpc>
                <a:spcPts val="2653"/>
              </a:lnSpc>
              <a:buNone/>
            </a:pPr>
            <a:r>
              <a:rPr lang="en-US" sz="2123" b="1" dirty="0">
                <a:solidFill>
                  <a:srgbClr val="405449"/>
                </a:solidFill>
                <a:latin typeface="Fraunces" pitchFamily="34" charset="0"/>
                <a:ea typeface="Fraunces" pitchFamily="34" charset="-122"/>
                <a:cs typeface="Fraunces" pitchFamily="34" charset="-120"/>
              </a:rPr>
              <a:t>AI Innovations</a:t>
            </a:r>
            <a:endParaRPr lang="en-US" sz="2123" dirty="0"/>
          </a:p>
        </p:txBody>
      </p:sp>
      <p:sp>
        <p:nvSpPr>
          <p:cNvPr id="10" name="Text 6"/>
          <p:cNvSpPr/>
          <p:nvPr/>
        </p:nvSpPr>
        <p:spPr>
          <a:xfrm>
            <a:off x="6456759" y="3894296"/>
            <a:ext cx="3278267" cy="1724620"/>
          </a:xfrm>
          <a:prstGeom prst="rect">
            <a:avLst/>
          </a:prstGeom>
          <a:noFill/>
          <a:ln/>
        </p:spPr>
        <p:txBody>
          <a:bodyPr wrap="square" rtlCol="0" anchor="t"/>
          <a:lstStyle/>
          <a:p>
            <a:pPr marL="0" indent="0">
              <a:lnSpc>
                <a:spcPts val="2717"/>
              </a:lnSpc>
              <a:buNone/>
            </a:pPr>
            <a:r>
              <a:rPr lang="en-US" sz="1698" dirty="0">
                <a:solidFill>
                  <a:srgbClr val="405449"/>
                </a:solidFill>
                <a:latin typeface="Nobile" pitchFamily="34" charset="0"/>
                <a:ea typeface="Nobile" pitchFamily="34" charset="-122"/>
                <a:cs typeface="Nobile" pitchFamily="34" charset="-120"/>
              </a:rPr>
              <a:t>This day highlights advancements in AI, such as machine learning, natural language processing, and computer vision.</a:t>
            </a:r>
            <a:endParaRPr lang="en-US" sz="1698" dirty="0"/>
          </a:p>
        </p:txBody>
      </p:sp>
      <p:sp>
        <p:nvSpPr>
          <p:cNvPr id="11" name="Shape 7"/>
          <p:cNvSpPr/>
          <p:nvPr/>
        </p:nvSpPr>
        <p:spPr>
          <a:xfrm>
            <a:off x="10166271" y="3212425"/>
            <a:ext cx="3709511" cy="2622113"/>
          </a:xfrm>
          <a:prstGeom prst="roundRect">
            <a:avLst>
              <a:gd name="adj" fmla="val 7402"/>
            </a:avLst>
          </a:prstGeom>
          <a:solidFill>
            <a:srgbClr val="E8F3E8"/>
          </a:solidFill>
          <a:ln/>
        </p:spPr>
      </p:sp>
      <p:sp>
        <p:nvSpPr>
          <p:cNvPr id="12" name="Text 8"/>
          <p:cNvSpPr/>
          <p:nvPr/>
        </p:nvSpPr>
        <p:spPr>
          <a:xfrm>
            <a:off x="10381893" y="3428048"/>
            <a:ext cx="2695575" cy="336947"/>
          </a:xfrm>
          <a:prstGeom prst="rect">
            <a:avLst/>
          </a:prstGeom>
          <a:noFill/>
          <a:ln/>
        </p:spPr>
        <p:txBody>
          <a:bodyPr wrap="none" rtlCol="0" anchor="t"/>
          <a:lstStyle/>
          <a:p>
            <a:pPr marL="0" indent="0">
              <a:lnSpc>
                <a:spcPts val="2653"/>
              </a:lnSpc>
              <a:buNone/>
            </a:pPr>
            <a:r>
              <a:rPr lang="en-US" sz="2123" b="1" dirty="0">
                <a:solidFill>
                  <a:srgbClr val="405449"/>
                </a:solidFill>
                <a:latin typeface="Fraunces" pitchFamily="34" charset="0"/>
                <a:ea typeface="Fraunces" pitchFamily="34" charset="-122"/>
                <a:cs typeface="Fraunces" pitchFamily="34" charset="-120"/>
              </a:rPr>
              <a:t>Global Impact</a:t>
            </a:r>
            <a:endParaRPr lang="en-US" sz="2123" dirty="0"/>
          </a:p>
        </p:txBody>
      </p:sp>
      <p:sp>
        <p:nvSpPr>
          <p:cNvPr id="13" name="Text 9"/>
          <p:cNvSpPr/>
          <p:nvPr/>
        </p:nvSpPr>
        <p:spPr>
          <a:xfrm>
            <a:off x="10381893" y="3894296"/>
            <a:ext cx="3278267" cy="1379696"/>
          </a:xfrm>
          <a:prstGeom prst="rect">
            <a:avLst/>
          </a:prstGeom>
          <a:noFill/>
          <a:ln/>
        </p:spPr>
        <p:txBody>
          <a:bodyPr wrap="square" rtlCol="0" anchor="t"/>
          <a:lstStyle/>
          <a:p>
            <a:pPr marL="0" indent="0">
              <a:lnSpc>
                <a:spcPts val="2717"/>
              </a:lnSpc>
              <a:buNone/>
            </a:pPr>
            <a:r>
              <a:rPr lang="en-US" sz="1698" dirty="0">
                <a:solidFill>
                  <a:srgbClr val="405449"/>
                </a:solidFill>
                <a:latin typeface="Nobile" pitchFamily="34" charset="0"/>
                <a:ea typeface="Nobile" pitchFamily="34" charset="-122"/>
                <a:cs typeface="Nobile" pitchFamily="34" charset="-120"/>
              </a:rPr>
              <a:t>National AI Day sheds light on the widespread impact of AI across various industries, from healthcare to finance.</a:t>
            </a:r>
            <a:endParaRPr lang="en-US" sz="1698" dirty="0"/>
          </a:p>
        </p:txBody>
      </p:sp>
      <p:sp>
        <p:nvSpPr>
          <p:cNvPr id="14" name="Shape 10"/>
          <p:cNvSpPr/>
          <p:nvPr/>
        </p:nvSpPr>
        <p:spPr>
          <a:xfrm>
            <a:off x="6241137" y="6050161"/>
            <a:ext cx="7634526" cy="1587341"/>
          </a:xfrm>
          <a:prstGeom prst="roundRect">
            <a:avLst>
              <a:gd name="adj" fmla="val 12227"/>
            </a:avLst>
          </a:prstGeom>
          <a:solidFill>
            <a:srgbClr val="E8F3E8"/>
          </a:solidFill>
          <a:ln/>
        </p:spPr>
      </p:sp>
      <p:sp>
        <p:nvSpPr>
          <p:cNvPr id="15" name="Text 11"/>
          <p:cNvSpPr/>
          <p:nvPr/>
        </p:nvSpPr>
        <p:spPr>
          <a:xfrm>
            <a:off x="6456759" y="6265783"/>
            <a:ext cx="2695575" cy="336947"/>
          </a:xfrm>
          <a:prstGeom prst="rect">
            <a:avLst/>
          </a:prstGeom>
          <a:noFill/>
          <a:ln/>
        </p:spPr>
        <p:txBody>
          <a:bodyPr wrap="none" rtlCol="0" anchor="t"/>
          <a:lstStyle/>
          <a:p>
            <a:pPr marL="0" indent="0">
              <a:lnSpc>
                <a:spcPts val="2653"/>
              </a:lnSpc>
              <a:buNone/>
            </a:pPr>
            <a:r>
              <a:rPr lang="en-US" sz="2123" b="1" dirty="0">
                <a:solidFill>
                  <a:srgbClr val="405449"/>
                </a:solidFill>
                <a:latin typeface="Fraunces" pitchFamily="34" charset="0"/>
                <a:ea typeface="Fraunces" pitchFamily="34" charset="-122"/>
                <a:cs typeface="Fraunces" pitchFamily="34" charset="-120"/>
              </a:rPr>
              <a:t>Future Prospects</a:t>
            </a:r>
            <a:endParaRPr lang="en-US" sz="2123" dirty="0"/>
          </a:p>
        </p:txBody>
      </p:sp>
      <p:sp>
        <p:nvSpPr>
          <p:cNvPr id="16" name="Text 12"/>
          <p:cNvSpPr/>
          <p:nvPr/>
        </p:nvSpPr>
        <p:spPr>
          <a:xfrm>
            <a:off x="6456759" y="6732032"/>
            <a:ext cx="7203281" cy="689848"/>
          </a:xfrm>
          <a:prstGeom prst="rect">
            <a:avLst/>
          </a:prstGeom>
          <a:noFill/>
          <a:ln/>
        </p:spPr>
        <p:txBody>
          <a:bodyPr wrap="square" rtlCol="0" anchor="t"/>
          <a:lstStyle/>
          <a:p>
            <a:pPr marL="0" indent="0">
              <a:lnSpc>
                <a:spcPts val="2717"/>
              </a:lnSpc>
              <a:buNone/>
            </a:pPr>
            <a:r>
              <a:rPr lang="en-US" sz="1698" dirty="0">
                <a:solidFill>
                  <a:srgbClr val="405449"/>
                </a:solidFill>
                <a:latin typeface="Nobile" pitchFamily="34" charset="0"/>
                <a:ea typeface="Nobile" pitchFamily="34" charset="-122"/>
                <a:cs typeface="Nobile" pitchFamily="34" charset="-120"/>
              </a:rPr>
              <a:t>It provides an opportunity to discuss the future potential of AI and its role in shaping our society.</a:t>
            </a:r>
            <a:endParaRPr lang="en-US" sz="169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p:cNvPicPr>
            <a:picLocks noChangeAspect="1"/>
          </p:cNvPicPr>
          <p:nvPr/>
        </p:nvPicPr>
        <p:blipFill>
          <a:blip r:embed="rId3"/>
          <a:stretch>
            <a:fillRect/>
          </a:stretch>
        </p:blipFill>
        <p:spPr>
          <a:xfrm>
            <a:off x="0" y="0"/>
            <a:ext cx="14630400" cy="2332196"/>
          </a:xfrm>
          <a:prstGeom prst="rect">
            <a:avLst/>
          </a:prstGeom>
        </p:spPr>
      </p:pic>
      <p:sp>
        <p:nvSpPr>
          <p:cNvPr id="5" name="Text 2"/>
          <p:cNvSpPr/>
          <p:nvPr/>
        </p:nvSpPr>
        <p:spPr>
          <a:xfrm>
            <a:off x="1146572" y="3142655"/>
            <a:ext cx="7915037" cy="583049"/>
          </a:xfrm>
          <a:prstGeom prst="rect">
            <a:avLst/>
          </a:prstGeom>
          <a:noFill/>
          <a:ln/>
        </p:spPr>
        <p:txBody>
          <a:bodyPr wrap="none" rtlCol="0" anchor="t"/>
          <a:lstStyle/>
          <a:p>
            <a:pPr marL="0" indent="0">
              <a:lnSpc>
                <a:spcPts val="4591"/>
              </a:lnSpc>
              <a:buNone/>
            </a:pPr>
            <a:r>
              <a:rPr lang="en-US" sz="3673" b="1" dirty="0">
                <a:solidFill>
                  <a:srgbClr val="3B4540"/>
                </a:solidFill>
                <a:latin typeface="Fraunces" pitchFamily="34" charset="0"/>
                <a:ea typeface="Fraunces" pitchFamily="34" charset="-122"/>
                <a:cs typeface="Fraunces" pitchFamily="34" charset="-120"/>
              </a:rPr>
              <a:t>The Importance of AI Technology</a:t>
            </a:r>
            <a:endParaRPr lang="en-US" sz="3673" dirty="0"/>
          </a:p>
        </p:txBody>
      </p:sp>
      <p:sp>
        <p:nvSpPr>
          <p:cNvPr id="6" name="Text 3"/>
          <p:cNvSpPr/>
          <p:nvPr/>
        </p:nvSpPr>
        <p:spPr>
          <a:xfrm>
            <a:off x="1146572" y="4005501"/>
            <a:ext cx="12337256" cy="596979"/>
          </a:xfrm>
          <a:prstGeom prst="rect">
            <a:avLst/>
          </a:prstGeom>
          <a:noFill/>
          <a:ln/>
        </p:spPr>
        <p:txBody>
          <a:bodyPr wrap="square" rtlCol="0" anchor="t"/>
          <a:lstStyle/>
          <a:p>
            <a:pPr marL="0" indent="0">
              <a:lnSpc>
                <a:spcPts val="2351"/>
              </a:lnSpc>
              <a:buNone/>
            </a:pPr>
            <a:r>
              <a:rPr lang="en-US" sz="1469" dirty="0">
                <a:solidFill>
                  <a:srgbClr val="405449"/>
                </a:solidFill>
                <a:latin typeface="Nobile" pitchFamily="34" charset="0"/>
                <a:ea typeface="Nobile" pitchFamily="34" charset="-122"/>
                <a:cs typeface="Nobile" pitchFamily="34" charset="-120"/>
              </a:rPr>
              <a:t>AI technology has become increasingly crucial in various aspects of our lives. From improving healthcare outcomes to enhancing customer experiences, AI plays a significant role in advancing various industries.</a:t>
            </a:r>
            <a:endParaRPr lang="en-US" sz="1469" dirty="0"/>
          </a:p>
        </p:txBody>
      </p:sp>
      <p:sp>
        <p:nvSpPr>
          <p:cNvPr id="7" name="Shape 4"/>
          <p:cNvSpPr/>
          <p:nvPr/>
        </p:nvSpPr>
        <p:spPr>
          <a:xfrm>
            <a:off x="1146572" y="5022056"/>
            <a:ext cx="419695" cy="419695"/>
          </a:xfrm>
          <a:prstGeom prst="roundRect">
            <a:avLst>
              <a:gd name="adj" fmla="val 40010"/>
            </a:avLst>
          </a:prstGeom>
          <a:solidFill>
            <a:srgbClr val="E8F3E8"/>
          </a:solidFill>
          <a:ln/>
        </p:spPr>
      </p:sp>
      <p:sp>
        <p:nvSpPr>
          <p:cNvPr id="8" name="Text 5"/>
          <p:cNvSpPr/>
          <p:nvPr/>
        </p:nvSpPr>
        <p:spPr>
          <a:xfrm>
            <a:off x="1286589" y="5091946"/>
            <a:ext cx="139660" cy="279916"/>
          </a:xfrm>
          <a:prstGeom prst="rect">
            <a:avLst/>
          </a:prstGeom>
          <a:noFill/>
          <a:ln/>
        </p:spPr>
        <p:txBody>
          <a:bodyPr wrap="none" rtlCol="0" anchor="t"/>
          <a:lstStyle/>
          <a:p>
            <a:pPr marL="0" indent="0" algn="ctr">
              <a:lnSpc>
                <a:spcPts val="2204"/>
              </a:lnSpc>
              <a:buNone/>
            </a:pPr>
            <a:r>
              <a:rPr lang="en-US" sz="2204" b="1" dirty="0">
                <a:solidFill>
                  <a:srgbClr val="405449"/>
                </a:solidFill>
                <a:latin typeface="Fraunces" pitchFamily="34" charset="0"/>
                <a:ea typeface="Fraunces" pitchFamily="34" charset="-122"/>
                <a:cs typeface="Fraunces" pitchFamily="34" charset="-120"/>
              </a:rPr>
              <a:t>1</a:t>
            </a:r>
            <a:endParaRPr lang="en-US" sz="2204" dirty="0"/>
          </a:p>
        </p:txBody>
      </p:sp>
      <p:sp>
        <p:nvSpPr>
          <p:cNvPr id="9" name="Text 6"/>
          <p:cNvSpPr/>
          <p:nvPr/>
        </p:nvSpPr>
        <p:spPr>
          <a:xfrm>
            <a:off x="1752838" y="5022056"/>
            <a:ext cx="2332196" cy="291465"/>
          </a:xfrm>
          <a:prstGeom prst="rect">
            <a:avLst/>
          </a:prstGeom>
          <a:noFill/>
          <a:ln/>
        </p:spPr>
        <p:txBody>
          <a:bodyPr wrap="none" rtlCol="0" anchor="t"/>
          <a:lstStyle/>
          <a:p>
            <a:pPr marL="0" indent="0">
              <a:lnSpc>
                <a:spcPts val="2295"/>
              </a:lnSpc>
              <a:buNone/>
            </a:pPr>
            <a:r>
              <a:rPr lang="en-US" sz="1836" b="1" dirty="0">
                <a:solidFill>
                  <a:srgbClr val="405449"/>
                </a:solidFill>
                <a:latin typeface="Fraunces" pitchFamily="34" charset="0"/>
                <a:ea typeface="Fraunces" pitchFamily="34" charset="-122"/>
                <a:cs typeface="Fraunces" pitchFamily="34" charset="-120"/>
              </a:rPr>
              <a:t>Data Analysis</a:t>
            </a:r>
            <a:endParaRPr lang="en-US" sz="1836" dirty="0"/>
          </a:p>
        </p:txBody>
      </p:sp>
      <p:sp>
        <p:nvSpPr>
          <p:cNvPr id="10" name="Text 7"/>
          <p:cNvSpPr/>
          <p:nvPr/>
        </p:nvSpPr>
        <p:spPr>
          <a:xfrm>
            <a:off x="1752838" y="5425440"/>
            <a:ext cx="5469136" cy="596979"/>
          </a:xfrm>
          <a:prstGeom prst="rect">
            <a:avLst/>
          </a:prstGeom>
          <a:noFill/>
          <a:ln/>
        </p:spPr>
        <p:txBody>
          <a:bodyPr wrap="square" rtlCol="0" anchor="t"/>
          <a:lstStyle/>
          <a:p>
            <a:pPr marL="0" indent="0">
              <a:lnSpc>
                <a:spcPts val="2351"/>
              </a:lnSpc>
              <a:buNone/>
            </a:pPr>
            <a:r>
              <a:rPr lang="en-US" sz="1469" dirty="0">
                <a:solidFill>
                  <a:srgbClr val="405449"/>
                </a:solidFill>
                <a:latin typeface="Nobile" pitchFamily="34" charset="0"/>
                <a:ea typeface="Nobile" pitchFamily="34" charset="-122"/>
                <a:cs typeface="Nobile" pitchFamily="34" charset="-120"/>
              </a:rPr>
              <a:t>AI can analyze vast amounts of data to identify patterns and insights that would be impossible for humans to discern.</a:t>
            </a:r>
            <a:endParaRPr lang="en-US" sz="1469" dirty="0"/>
          </a:p>
        </p:txBody>
      </p:sp>
      <p:sp>
        <p:nvSpPr>
          <p:cNvPr id="11" name="Shape 8"/>
          <p:cNvSpPr/>
          <p:nvPr/>
        </p:nvSpPr>
        <p:spPr>
          <a:xfrm>
            <a:off x="7408545" y="5022056"/>
            <a:ext cx="419695" cy="419695"/>
          </a:xfrm>
          <a:prstGeom prst="roundRect">
            <a:avLst>
              <a:gd name="adj" fmla="val 40010"/>
            </a:avLst>
          </a:prstGeom>
          <a:solidFill>
            <a:srgbClr val="E8F3E8"/>
          </a:solidFill>
          <a:ln/>
        </p:spPr>
      </p:sp>
      <p:sp>
        <p:nvSpPr>
          <p:cNvPr id="12" name="Text 9"/>
          <p:cNvSpPr/>
          <p:nvPr/>
        </p:nvSpPr>
        <p:spPr>
          <a:xfrm>
            <a:off x="7526893" y="5091946"/>
            <a:ext cx="182880" cy="279916"/>
          </a:xfrm>
          <a:prstGeom prst="rect">
            <a:avLst/>
          </a:prstGeom>
          <a:noFill/>
          <a:ln/>
        </p:spPr>
        <p:txBody>
          <a:bodyPr wrap="none" rtlCol="0" anchor="t"/>
          <a:lstStyle/>
          <a:p>
            <a:pPr marL="0" indent="0" algn="ctr">
              <a:lnSpc>
                <a:spcPts val="2204"/>
              </a:lnSpc>
              <a:buNone/>
            </a:pPr>
            <a:r>
              <a:rPr lang="en-US" sz="2204" b="1" dirty="0">
                <a:solidFill>
                  <a:srgbClr val="405449"/>
                </a:solidFill>
                <a:latin typeface="Fraunces" pitchFamily="34" charset="0"/>
                <a:ea typeface="Fraunces" pitchFamily="34" charset="-122"/>
                <a:cs typeface="Fraunces" pitchFamily="34" charset="-120"/>
              </a:rPr>
              <a:t>2</a:t>
            </a:r>
            <a:endParaRPr lang="en-US" sz="2204" dirty="0"/>
          </a:p>
        </p:txBody>
      </p:sp>
      <p:sp>
        <p:nvSpPr>
          <p:cNvPr id="13" name="Text 10"/>
          <p:cNvSpPr/>
          <p:nvPr/>
        </p:nvSpPr>
        <p:spPr>
          <a:xfrm>
            <a:off x="8014811" y="5022056"/>
            <a:ext cx="2332196" cy="291465"/>
          </a:xfrm>
          <a:prstGeom prst="rect">
            <a:avLst/>
          </a:prstGeom>
          <a:noFill/>
          <a:ln/>
        </p:spPr>
        <p:txBody>
          <a:bodyPr wrap="none" rtlCol="0" anchor="t"/>
          <a:lstStyle/>
          <a:p>
            <a:pPr marL="0" indent="0">
              <a:lnSpc>
                <a:spcPts val="2295"/>
              </a:lnSpc>
              <a:buNone/>
            </a:pPr>
            <a:r>
              <a:rPr lang="en-US" sz="1836" b="1" dirty="0">
                <a:solidFill>
                  <a:srgbClr val="405449"/>
                </a:solidFill>
                <a:latin typeface="Fraunces" pitchFamily="34" charset="0"/>
                <a:ea typeface="Fraunces" pitchFamily="34" charset="-122"/>
                <a:cs typeface="Fraunces" pitchFamily="34" charset="-120"/>
              </a:rPr>
              <a:t>Automation</a:t>
            </a:r>
            <a:endParaRPr lang="en-US" sz="1836" dirty="0"/>
          </a:p>
        </p:txBody>
      </p:sp>
      <p:sp>
        <p:nvSpPr>
          <p:cNvPr id="14" name="Text 11"/>
          <p:cNvSpPr/>
          <p:nvPr/>
        </p:nvSpPr>
        <p:spPr>
          <a:xfrm>
            <a:off x="8014811" y="5425440"/>
            <a:ext cx="5469136" cy="596979"/>
          </a:xfrm>
          <a:prstGeom prst="rect">
            <a:avLst/>
          </a:prstGeom>
          <a:noFill/>
          <a:ln/>
        </p:spPr>
        <p:txBody>
          <a:bodyPr wrap="square" rtlCol="0" anchor="t"/>
          <a:lstStyle/>
          <a:p>
            <a:pPr marL="0" indent="0">
              <a:lnSpc>
                <a:spcPts val="2351"/>
              </a:lnSpc>
              <a:buNone/>
            </a:pPr>
            <a:r>
              <a:rPr lang="en-US" sz="1469" dirty="0">
                <a:solidFill>
                  <a:srgbClr val="405449"/>
                </a:solidFill>
                <a:latin typeface="Nobile" pitchFamily="34" charset="0"/>
                <a:ea typeface="Nobile" pitchFamily="34" charset="-122"/>
                <a:cs typeface="Nobile" pitchFamily="34" charset="-120"/>
              </a:rPr>
              <a:t>AI can automate repetitive tasks, freeing up human workers to focus on more creative and strategic endeavors.</a:t>
            </a:r>
            <a:endParaRPr lang="en-US" sz="1469" dirty="0"/>
          </a:p>
        </p:txBody>
      </p:sp>
      <p:sp>
        <p:nvSpPr>
          <p:cNvPr id="15" name="Shape 12"/>
          <p:cNvSpPr/>
          <p:nvPr/>
        </p:nvSpPr>
        <p:spPr>
          <a:xfrm>
            <a:off x="1146572" y="6418778"/>
            <a:ext cx="419695" cy="419695"/>
          </a:xfrm>
          <a:prstGeom prst="roundRect">
            <a:avLst>
              <a:gd name="adj" fmla="val 40010"/>
            </a:avLst>
          </a:prstGeom>
          <a:solidFill>
            <a:srgbClr val="E8F3E8"/>
          </a:solidFill>
          <a:ln/>
        </p:spPr>
      </p:sp>
      <p:sp>
        <p:nvSpPr>
          <p:cNvPr id="16" name="Text 13"/>
          <p:cNvSpPr/>
          <p:nvPr/>
        </p:nvSpPr>
        <p:spPr>
          <a:xfrm>
            <a:off x="1271826" y="6488668"/>
            <a:ext cx="169069" cy="279916"/>
          </a:xfrm>
          <a:prstGeom prst="rect">
            <a:avLst/>
          </a:prstGeom>
          <a:noFill/>
          <a:ln/>
        </p:spPr>
        <p:txBody>
          <a:bodyPr wrap="none" rtlCol="0" anchor="t"/>
          <a:lstStyle/>
          <a:p>
            <a:pPr marL="0" indent="0" algn="ctr">
              <a:lnSpc>
                <a:spcPts val="2204"/>
              </a:lnSpc>
              <a:buNone/>
            </a:pPr>
            <a:r>
              <a:rPr lang="en-US" sz="2204" b="1" dirty="0">
                <a:solidFill>
                  <a:srgbClr val="405449"/>
                </a:solidFill>
                <a:latin typeface="Fraunces" pitchFamily="34" charset="0"/>
                <a:ea typeface="Fraunces" pitchFamily="34" charset="-122"/>
                <a:cs typeface="Fraunces" pitchFamily="34" charset="-120"/>
              </a:rPr>
              <a:t>3</a:t>
            </a:r>
            <a:endParaRPr lang="en-US" sz="2204" dirty="0"/>
          </a:p>
        </p:txBody>
      </p:sp>
      <p:sp>
        <p:nvSpPr>
          <p:cNvPr id="17" name="Text 14"/>
          <p:cNvSpPr/>
          <p:nvPr/>
        </p:nvSpPr>
        <p:spPr>
          <a:xfrm>
            <a:off x="1752838" y="6418778"/>
            <a:ext cx="2332196" cy="291465"/>
          </a:xfrm>
          <a:prstGeom prst="rect">
            <a:avLst/>
          </a:prstGeom>
          <a:noFill/>
          <a:ln/>
        </p:spPr>
        <p:txBody>
          <a:bodyPr wrap="none" rtlCol="0" anchor="t"/>
          <a:lstStyle/>
          <a:p>
            <a:pPr marL="0" indent="0">
              <a:lnSpc>
                <a:spcPts val="2295"/>
              </a:lnSpc>
              <a:buNone/>
            </a:pPr>
            <a:r>
              <a:rPr lang="en-US" sz="1836" b="1" dirty="0">
                <a:solidFill>
                  <a:srgbClr val="405449"/>
                </a:solidFill>
                <a:latin typeface="Fraunces" pitchFamily="34" charset="0"/>
                <a:ea typeface="Fraunces" pitchFamily="34" charset="-122"/>
                <a:cs typeface="Fraunces" pitchFamily="34" charset="-120"/>
              </a:rPr>
              <a:t>Problem Solving</a:t>
            </a:r>
            <a:endParaRPr lang="en-US" sz="1836" dirty="0"/>
          </a:p>
        </p:txBody>
      </p:sp>
      <p:sp>
        <p:nvSpPr>
          <p:cNvPr id="18" name="Text 15"/>
          <p:cNvSpPr/>
          <p:nvPr/>
        </p:nvSpPr>
        <p:spPr>
          <a:xfrm>
            <a:off x="1752838" y="6822162"/>
            <a:ext cx="5469136" cy="596979"/>
          </a:xfrm>
          <a:prstGeom prst="rect">
            <a:avLst/>
          </a:prstGeom>
          <a:noFill/>
          <a:ln/>
        </p:spPr>
        <p:txBody>
          <a:bodyPr wrap="square" rtlCol="0" anchor="t"/>
          <a:lstStyle/>
          <a:p>
            <a:pPr marL="0" indent="0">
              <a:lnSpc>
                <a:spcPts val="2351"/>
              </a:lnSpc>
              <a:buNone/>
            </a:pPr>
            <a:r>
              <a:rPr lang="en-US" sz="1469" dirty="0">
                <a:solidFill>
                  <a:srgbClr val="405449"/>
                </a:solidFill>
                <a:latin typeface="Nobile" pitchFamily="34" charset="0"/>
                <a:ea typeface="Nobile" pitchFamily="34" charset="-122"/>
                <a:cs typeface="Nobile" pitchFamily="34" charset="-120"/>
              </a:rPr>
              <a:t>AI algorithms can be trained to solve complex problems in areas such as medical diagnostics and financial forecasting.</a:t>
            </a:r>
            <a:endParaRPr lang="en-US" sz="1469" dirty="0"/>
          </a:p>
        </p:txBody>
      </p:sp>
      <p:sp>
        <p:nvSpPr>
          <p:cNvPr id="19" name="Shape 16"/>
          <p:cNvSpPr/>
          <p:nvPr/>
        </p:nvSpPr>
        <p:spPr>
          <a:xfrm>
            <a:off x="7408545" y="6418778"/>
            <a:ext cx="419695" cy="419695"/>
          </a:xfrm>
          <a:prstGeom prst="roundRect">
            <a:avLst>
              <a:gd name="adj" fmla="val 40010"/>
            </a:avLst>
          </a:prstGeom>
          <a:solidFill>
            <a:srgbClr val="E8F3E8"/>
          </a:solidFill>
          <a:ln/>
        </p:spPr>
      </p:sp>
      <p:sp>
        <p:nvSpPr>
          <p:cNvPr id="20" name="Text 17"/>
          <p:cNvSpPr/>
          <p:nvPr/>
        </p:nvSpPr>
        <p:spPr>
          <a:xfrm>
            <a:off x="7523321" y="6488668"/>
            <a:ext cx="190143" cy="279916"/>
          </a:xfrm>
          <a:prstGeom prst="rect">
            <a:avLst/>
          </a:prstGeom>
          <a:noFill/>
          <a:ln/>
        </p:spPr>
        <p:txBody>
          <a:bodyPr wrap="none" rtlCol="0" anchor="t"/>
          <a:lstStyle/>
          <a:p>
            <a:pPr marL="0" indent="0" algn="ctr">
              <a:lnSpc>
                <a:spcPts val="2204"/>
              </a:lnSpc>
              <a:buNone/>
            </a:pPr>
            <a:r>
              <a:rPr lang="en-US" sz="2204" b="1" dirty="0">
                <a:solidFill>
                  <a:srgbClr val="405449"/>
                </a:solidFill>
                <a:latin typeface="Fraunces" pitchFamily="34" charset="0"/>
                <a:ea typeface="Fraunces" pitchFamily="34" charset="-122"/>
                <a:cs typeface="Fraunces" pitchFamily="34" charset="-120"/>
              </a:rPr>
              <a:t>4</a:t>
            </a:r>
            <a:endParaRPr lang="en-US" sz="2204" dirty="0"/>
          </a:p>
        </p:txBody>
      </p:sp>
      <p:sp>
        <p:nvSpPr>
          <p:cNvPr id="21" name="Text 18"/>
          <p:cNvSpPr/>
          <p:nvPr/>
        </p:nvSpPr>
        <p:spPr>
          <a:xfrm>
            <a:off x="8014811" y="6418778"/>
            <a:ext cx="2332196" cy="291465"/>
          </a:xfrm>
          <a:prstGeom prst="rect">
            <a:avLst/>
          </a:prstGeom>
          <a:noFill/>
          <a:ln/>
        </p:spPr>
        <p:txBody>
          <a:bodyPr wrap="none" rtlCol="0" anchor="t"/>
          <a:lstStyle/>
          <a:p>
            <a:pPr marL="0" indent="0">
              <a:lnSpc>
                <a:spcPts val="2295"/>
              </a:lnSpc>
              <a:buNone/>
            </a:pPr>
            <a:r>
              <a:rPr lang="en-US" sz="1836" b="1" dirty="0">
                <a:solidFill>
                  <a:srgbClr val="405449"/>
                </a:solidFill>
                <a:latin typeface="Fraunces" pitchFamily="34" charset="0"/>
                <a:ea typeface="Fraunces" pitchFamily="34" charset="-122"/>
                <a:cs typeface="Fraunces" pitchFamily="34" charset="-120"/>
              </a:rPr>
              <a:t>Personalization</a:t>
            </a:r>
            <a:endParaRPr lang="en-US" sz="1836" dirty="0"/>
          </a:p>
        </p:txBody>
      </p:sp>
      <p:sp>
        <p:nvSpPr>
          <p:cNvPr id="22" name="Text 19"/>
          <p:cNvSpPr/>
          <p:nvPr/>
        </p:nvSpPr>
        <p:spPr>
          <a:xfrm>
            <a:off x="8014811" y="6822162"/>
            <a:ext cx="5469136" cy="596979"/>
          </a:xfrm>
          <a:prstGeom prst="rect">
            <a:avLst/>
          </a:prstGeom>
          <a:noFill/>
          <a:ln/>
        </p:spPr>
        <p:txBody>
          <a:bodyPr wrap="square" rtlCol="0" anchor="t"/>
          <a:lstStyle/>
          <a:p>
            <a:pPr marL="0" indent="0">
              <a:lnSpc>
                <a:spcPts val="2351"/>
              </a:lnSpc>
              <a:buNone/>
            </a:pPr>
            <a:r>
              <a:rPr lang="en-US" sz="1469" dirty="0">
                <a:solidFill>
                  <a:srgbClr val="405449"/>
                </a:solidFill>
                <a:latin typeface="Nobile" pitchFamily="34" charset="0"/>
                <a:ea typeface="Nobile" pitchFamily="34" charset="-122"/>
                <a:cs typeface="Nobile" pitchFamily="34" charset="-120"/>
              </a:rPr>
              <a:t>AI can personalize experiences, such as providing tailored recommendations for products and services.</a:t>
            </a:r>
            <a:endParaRPr lang="en-US" sz="1469"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198358" y="2187059"/>
            <a:ext cx="5089565" cy="3855363"/>
          </a:xfrm>
          <a:prstGeom prst="rect">
            <a:avLst/>
          </a:prstGeom>
        </p:spPr>
      </p:pic>
      <p:sp>
        <p:nvSpPr>
          <p:cNvPr id="6" name="Text 2"/>
          <p:cNvSpPr/>
          <p:nvPr/>
        </p:nvSpPr>
        <p:spPr>
          <a:xfrm>
            <a:off x="6042065" y="701516"/>
            <a:ext cx="4031099" cy="496133"/>
          </a:xfrm>
          <a:prstGeom prst="rect">
            <a:avLst/>
          </a:prstGeom>
          <a:noFill/>
          <a:ln/>
        </p:spPr>
        <p:txBody>
          <a:bodyPr wrap="none" rtlCol="0" anchor="t"/>
          <a:lstStyle/>
          <a:p>
            <a:pPr marL="0" indent="0">
              <a:lnSpc>
                <a:spcPts val="3907"/>
              </a:lnSpc>
              <a:buNone/>
            </a:pPr>
            <a:r>
              <a:rPr lang="en-US" sz="3126" b="1" dirty="0">
                <a:solidFill>
                  <a:srgbClr val="3B4540"/>
                </a:solidFill>
                <a:latin typeface="Fraunces" pitchFamily="34" charset="0"/>
                <a:ea typeface="Fraunces" pitchFamily="34" charset="-122"/>
                <a:cs typeface="Fraunces" pitchFamily="34" charset="-120"/>
              </a:rPr>
              <a:t>Advancements in AI</a:t>
            </a:r>
            <a:endParaRPr lang="en-US" sz="3126" dirty="0"/>
          </a:p>
        </p:txBody>
      </p:sp>
      <p:sp>
        <p:nvSpPr>
          <p:cNvPr id="7" name="Text 3"/>
          <p:cNvSpPr/>
          <p:nvPr/>
        </p:nvSpPr>
        <p:spPr>
          <a:xfrm>
            <a:off x="6042065" y="1435775"/>
            <a:ext cx="8032671" cy="762238"/>
          </a:xfrm>
          <a:prstGeom prst="rect">
            <a:avLst/>
          </a:prstGeom>
          <a:noFill/>
          <a:ln/>
        </p:spPr>
        <p:txBody>
          <a:bodyPr wrap="square" rtlCol="0" anchor="t"/>
          <a:lstStyle/>
          <a:p>
            <a:pPr marL="0" indent="0">
              <a:lnSpc>
                <a:spcPts val="2000"/>
              </a:lnSpc>
              <a:buNone/>
            </a:pPr>
            <a:r>
              <a:rPr lang="en-US" sz="1250" dirty="0">
                <a:solidFill>
                  <a:srgbClr val="405449"/>
                </a:solidFill>
                <a:latin typeface="Nobile" pitchFamily="34" charset="0"/>
                <a:ea typeface="Nobile" pitchFamily="34" charset="-122"/>
                <a:cs typeface="Nobile" pitchFamily="34" charset="-120"/>
              </a:rPr>
              <a:t>The field of AI is constantly evolving, with breakthroughs happening at an unprecedented pace. These advancements are pushing the boundaries of what AI can achieve and opening up new possibilities for its applications.</a:t>
            </a:r>
            <a:endParaRPr lang="en-US" sz="1250" dirty="0"/>
          </a:p>
        </p:txBody>
      </p:sp>
      <p:sp>
        <p:nvSpPr>
          <p:cNvPr id="8" name="Shape 4"/>
          <p:cNvSpPr/>
          <p:nvPr/>
        </p:nvSpPr>
        <p:spPr>
          <a:xfrm>
            <a:off x="6268760" y="2376607"/>
            <a:ext cx="22860" cy="5151477"/>
          </a:xfrm>
          <a:prstGeom prst="roundRect">
            <a:avLst>
              <a:gd name="adj" fmla="val 625116"/>
            </a:avLst>
          </a:prstGeom>
          <a:solidFill>
            <a:srgbClr val="CED9CE"/>
          </a:solidFill>
          <a:ln/>
        </p:spPr>
      </p:sp>
      <p:sp>
        <p:nvSpPr>
          <p:cNvPr id="9" name="Shape 5"/>
          <p:cNvSpPr/>
          <p:nvPr/>
        </p:nvSpPr>
        <p:spPr>
          <a:xfrm>
            <a:off x="6435923" y="2722364"/>
            <a:ext cx="555665" cy="22860"/>
          </a:xfrm>
          <a:prstGeom prst="roundRect">
            <a:avLst>
              <a:gd name="adj" fmla="val 625116"/>
            </a:avLst>
          </a:prstGeom>
          <a:solidFill>
            <a:srgbClr val="CED9CE"/>
          </a:solidFill>
          <a:ln/>
        </p:spPr>
      </p:sp>
      <p:sp>
        <p:nvSpPr>
          <p:cNvPr id="10" name="Shape 6"/>
          <p:cNvSpPr/>
          <p:nvPr/>
        </p:nvSpPr>
        <p:spPr>
          <a:xfrm>
            <a:off x="6101596" y="2555200"/>
            <a:ext cx="357188" cy="357188"/>
          </a:xfrm>
          <a:prstGeom prst="roundRect">
            <a:avLst>
              <a:gd name="adj" fmla="val 40007"/>
            </a:avLst>
          </a:prstGeom>
          <a:solidFill>
            <a:srgbClr val="E8F3E8"/>
          </a:solidFill>
          <a:ln/>
        </p:spPr>
      </p:sp>
      <p:sp>
        <p:nvSpPr>
          <p:cNvPr id="11" name="Text 7"/>
          <p:cNvSpPr/>
          <p:nvPr/>
        </p:nvSpPr>
        <p:spPr>
          <a:xfrm>
            <a:off x="6220778" y="2614732"/>
            <a:ext cx="118824" cy="238125"/>
          </a:xfrm>
          <a:prstGeom prst="rect">
            <a:avLst/>
          </a:prstGeom>
          <a:noFill/>
          <a:ln/>
        </p:spPr>
        <p:txBody>
          <a:bodyPr wrap="none" rtlCol="0" anchor="t"/>
          <a:lstStyle/>
          <a:p>
            <a:pPr marL="0" indent="0" algn="ctr">
              <a:lnSpc>
                <a:spcPts val="1875"/>
              </a:lnSpc>
              <a:buNone/>
            </a:pPr>
            <a:r>
              <a:rPr lang="en-US" sz="1875" b="1" dirty="0">
                <a:solidFill>
                  <a:srgbClr val="405449"/>
                </a:solidFill>
                <a:latin typeface="Fraunces" pitchFamily="34" charset="0"/>
                <a:ea typeface="Fraunces" pitchFamily="34" charset="-122"/>
                <a:cs typeface="Fraunces" pitchFamily="34" charset="-120"/>
              </a:rPr>
              <a:t>1</a:t>
            </a:r>
            <a:endParaRPr lang="en-US" sz="1875" dirty="0"/>
          </a:p>
        </p:txBody>
      </p:sp>
      <p:sp>
        <p:nvSpPr>
          <p:cNvPr id="12" name="Text 8"/>
          <p:cNvSpPr/>
          <p:nvPr/>
        </p:nvSpPr>
        <p:spPr>
          <a:xfrm>
            <a:off x="7153394" y="2535317"/>
            <a:ext cx="1984653" cy="248007"/>
          </a:xfrm>
          <a:prstGeom prst="rect">
            <a:avLst/>
          </a:prstGeom>
          <a:noFill/>
          <a:ln/>
        </p:spPr>
        <p:txBody>
          <a:bodyPr wrap="none" rtlCol="0" anchor="t"/>
          <a:lstStyle/>
          <a:p>
            <a:pPr marL="0" indent="0" algn="l">
              <a:lnSpc>
                <a:spcPts val="1953"/>
              </a:lnSpc>
              <a:buNone/>
            </a:pPr>
            <a:r>
              <a:rPr lang="en-US" sz="1563" b="1" dirty="0">
                <a:solidFill>
                  <a:srgbClr val="405449"/>
                </a:solidFill>
                <a:latin typeface="Fraunces" pitchFamily="34" charset="0"/>
                <a:ea typeface="Fraunces" pitchFamily="34" charset="-122"/>
                <a:cs typeface="Fraunces" pitchFamily="34" charset="-120"/>
              </a:rPr>
              <a:t>Deep Learning</a:t>
            </a:r>
            <a:endParaRPr lang="en-US" sz="1563" dirty="0"/>
          </a:p>
        </p:txBody>
      </p:sp>
      <p:sp>
        <p:nvSpPr>
          <p:cNvPr id="13" name="Text 9"/>
          <p:cNvSpPr/>
          <p:nvPr/>
        </p:nvSpPr>
        <p:spPr>
          <a:xfrm>
            <a:off x="7153394" y="2878574"/>
            <a:ext cx="6921341" cy="508159"/>
          </a:xfrm>
          <a:prstGeom prst="rect">
            <a:avLst/>
          </a:prstGeom>
          <a:noFill/>
          <a:ln/>
        </p:spPr>
        <p:txBody>
          <a:bodyPr wrap="square" rtlCol="0" anchor="t"/>
          <a:lstStyle/>
          <a:p>
            <a:pPr marL="0" indent="0" algn="l">
              <a:lnSpc>
                <a:spcPts val="2000"/>
              </a:lnSpc>
              <a:buNone/>
            </a:pPr>
            <a:r>
              <a:rPr lang="en-US" sz="1250" dirty="0">
                <a:solidFill>
                  <a:srgbClr val="405449"/>
                </a:solidFill>
                <a:latin typeface="Nobile" pitchFamily="34" charset="0"/>
                <a:ea typeface="Nobile" pitchFamily="34" charset="-122"/>
                <a:cs typeface="Nobile" pitchFamily="34" charset="-120"/>
              </a:rPr>
              <a:t>Deep learning algorithms have revolutionized AI, enabling machines to learn from large datasets and improve their performance over time.</a:t>
            </a:r>
            <a:endParaRPr lang="en-US" sz="1250" dirty="0"/>
          </a:p>
        </p:txBody>
      </p:sp>
      <p:sp>
        <p:nvSpPr>
          <p:cNvPr id="14" name="Shape 10"/>
          <p:cNvSpPr/>
          <p:nvPr/>
        </p:nvSpPr>
        <p:spPr>
          <a:xfrm>
            <a:off x="6435923" y="4049911"/>
            <a:ext cx="555665" cy="22860"/>
          </a:xfrm>
          <a:prstGeom prst="roundRect">
            <a:avLst>
              <a:gd name="adj" fmla="val 625116"/>
            </a:avLst>
          </a:prstGeom>
          <a:solidFill>
            <a:srgbClr val="CED9CE"/>
          </a:solidFill>
          <a:ln/>
        </p:spPr>
      </p:sp>
      <p:sp>
        <p:nvSpPr>
          <p:cNvPr id="15" name="Shape 11"/>
          <p:cNvSpPr/>
          <p:nvPr/>
        </p:nvSpPr>
        <p:spPr>
          <a:xfrm>
            <a:off x="6101596" y="3882747"/>
            <a:ext cx="357188" cy="357188"/>
          </a:xfrm>
          <a:prstGeom prst="roundRect">
            <a:avLst>
              <a:gd name="adj" fmla="val 40007"/>
            </a:avLst>
          </a:prstGeom>
          <a:solidFill>
            <a:srgbClr val="E8F3E8"/>
          </a:solidFill>
          <a:ln/>
        </p:spPr>
      </p:sp>
      <p:sp>
        <p:nvSpPr>
          <p:cNvPr id="16" name="Text 12"/>
          <p:cNvSpPr/>
          <p:nvPr/>
        </p:nvSpPr>
        <p:spPr>
          <a:xfrm>
            <a:off x="6202323" y="3942278"/>
            <a:ext cx="155615" cy="238125"/>
          </a:xfrm>
          <a:prstGeom prst="rect">
            <a:avLst/>
          </a:prstGeom>
          <a:noFill/>
          <a:ln/>
        </p:spPr>
        <p:txBody>
          <a:bodyPr wrap="none" rtlCol="0" anchor="t"/>
          <a:lstStyle/>
          <a:p>
            <a:pPr marL="0" indent="0" algn="ctr">
              <a:lnSpc>
                <a:spcPts val="1875"/>
              </a:lnSpc>
              <a:buNone/>
            </a:pPr>
            <a:r>
              <a:rPr lang="en-US" sz="1875" b="1" dirty="0">
                <a:solidFill>
                  <a:srgbClr val="405449"/>
                </a:solidFill>
                <a:latin typeface="Fraunces" pitchFamily="34" charset="0"/>
                <a:ea typeface="Fraunces" pitchFamily="34" charset="-122"/>
                <a:cs typeface="Fraunces" pitchFamily="34" charset="-120"/>
              </a:rPr>
              <a:t>2</a:t>
            </a:r>
            <a:endParaRPr lang="en-US" sz="1875" dirty="0"/>
          </a:p>
        </p:txBody>
      </p:sp>
      <p:sp>
        <p:nvSpPr>
          <p:cNvPr id="17" name="Text 13"/>
          <p:cNvSpPr/>
          <p:nvPr/>
        </p:nvSpPr>
        <p:spPr>
          <a:xfrm>
            <a:off x="7153394" y="3862864"/>
            <a:ext cx="3580209" cy="248007"/>
          </a:xfrm>
          <a:prstGeom prst="rect">
            <a:avLst/>
          </a:prstGeom>
          <a:noFill/>
          <a:ln/>
        </p:spPr>
        <p:txBody>
          <a:bodyPr wrap="none" rtlCol="0" anchor="t"/>
          <a:lstStyle/>
          <a:p>
            <a:pPr marL="0" indent="0" algn="l">
              <a:lnSpc>
                <a:spcPts val="1953"/>
              </a:lnSpc>
              <a:buNone/>
            </a:pPr>
            <a:r>
              <a:rPr lang="en-US" sz="1563" b="1" dirty="0">
                <a:solidFill>
                  <a:srgbClr val="405449"/>
                </a:solidFill>
                <a:latin typeface="Fraunces" pitchFamily="34" charset="0"/>
                <a:ea typeface="Fraunces" pitchFamily="34" charset="-122"/>
                <a:cs typeface="Fraunces" pitchFamily="34" charset="-120"/>
              </a:rPr>
              <a:t>Natural Language Processing (NLP)</a:t>
            </a:r>
            <a:endParaRPr lang="en-US" sz="1563" dirty="0"/>
          </a:p>
        </p:txBody>
      </p:sp>
      <p:sp>
        <p:nvSpPr>
          <p:cNvPr id="18" name="Text 14"/>
          <p:cNvSpPr/>
          <p:nvPr/>
        </p:nvSpPr>
        <p:spPr>
          <a:xfrm>
            <a:off x="7153394" y="4206121"/>
            <a:ext cx="6921341" cy="508159"/>
          </a:xfrm>
          <a:prstGeom prst="rect">
            <a:avLst/>
          </a:prstGeom>
          <a:noFill/>
          <a:ln/>
        </p:spPr>
        <p:txBody>
          <a:bodyPr wrap="square" rtlCol="0" anchor="t"/>
          <a:lstStyle/>
          <a:p>
            <a:pPr marL="0" indent="0" algn="l">
              <a:lnSpc>
                <a:spcPts val="2000"/>
              </a:lnSpc>
              <a:buNone/>
            </a:pPr>
            <a:r>
              <a:rPr lang="en-US" sz="1250" dirty="0">
                <a:solidFill>
                  <a:srgbClr val="405449"/>
                </a:solidFill>
                <a:latin typeface="Nobile" pitchFamily="34" charset="0"/>
                <a:ea typeface="Nobile" pitchFamily="34" charset="-122"/>
                <a:cs typeface="Nobile" pitchFamily="34" charset="-120"/>
              </a:rPr>
              <a:t>NLP advancements allow machines to understand and process human language, enabling AI-powered chatbots and voice assistants.</a:t>
            </a:r>
            <a:endParaRPr lang="en-US" sz="1250" dirty="0"/>
          </a:p>
        </p:txBody>
      </p:sp>
      <p:sp>
        <p:nvSpPr>
          <p:cNvPr id="19" name="Shape 15"/>
          <p:cNvSpPr/>
          <p:nvPr/>
        </p:nvSpPr>
        <p:spPr>
          <a:xfrm>
            <a:off x="6435923" y="5377458"/>
            <a:ext cx="555665" cy="22860"/>
          </a:xfrm>
          <a:prstGeom prst="roundRect">
            <a:avLst>
              <a:gd name="adj" fmla="val 625116"/>
            </a:avLst>
          </a:prstGeom>
          <a:solidFill>
            <a:srgbClr val="CED9CE"/>
          </a:solidFill>
          <a:ln/>
        </p:spPr>
      </p:sp>
      <p:sp>
        <p:nvSpPr>
          <p:cNvPr id="20" name="Shape 16"/>
          <p:cNvSpPr/>
          <p:nvPr/>
        </p:nvSpPr>
        <p:spPr>
          <a:xfrm>
            <a:off x="6101596" y="5210294"/>
            <a:ext cx="357188" cy="357188"/>
          </a:xfrm>
          <a:prstGeom prst="roundRect">
            <a:avLst>
              <a:gd name="adj" fmla="val 40007"/>
            </a:avLst>
          </a:prstGeom>
          <a:solidFill>
            <a:srgbClr val="E8F3E8"/>
          </a:solidFill>
          <a:ln/>
        </p:spPr>
      </p:sp>
      <p:sp>
        <p:nvSpPr>
          <p:cNvPr id="21" name="Text 17"/>
          <p:cNvSpPr/>
          <p:nvPr/>
        </p:nvSpPr>
        <p:spPr>
          <a:xfrm>
            <a:off x="6208276" y="5269825"/>
            <a:ext cx="143828" cy="238125"/>
          </a:xfrm>
          <a:prstGeom prst="rect">
            <a:avLst/>
          </a:prstGeom>
          <a:noFill/>
          <a:ln/>
        </p:spPr>
        <p:txBody>
          <a:bodyPr wrap="none" rtlCol="0" anchor="t"/>
          <a:lstStyle/>
          <a:p>
            <a:pPr marL="0" indent="0" algn="ctr">
              <a:lnSpc>
                <a:spcPts val="1875"/>
              </a:lnSpc>
              <a:buNone/>
            </a:pPr>
            <a:r>
              <a:rPr lang="en-US" sz="1875" b="1" dirty="0">
                <a:solidFill>
                  <a:srgbClr val="405449"/>
                </a:solidFill>
                <a:latin typeface="Fraunces" pitchFamily="34" charset="0"/>
                <a:ea typeface="Fraunces" pitchFamily="34" charset="-122"/>
                <a:cs typeface="Fraunces" pitchFamily="34" charset="-120"/>
              </a:rPr>
              <a:t>3</a:t>
            </a:r>
            <a:endParaRPr lang="en-US" sz="1875" dirty="0"/>
          </a:p>
        </p:txBody>
      </p:sp>
      <p:sp>
        <p:nvSpPr>
          <p:cNvPr id="22" name="Text 18"/>
          <p:cNvSpPr/>
          <p:nvPr/>
        </p:nvSpPr>
        <p:spPr>
          <a:xfrm>
            <a:off x="7153394" y="5190411"/>
            <a:ext cx="1984653" cy="248007"/>
          </a:xfrm>
          <a:prstGeom prst="rect">
            <a:avLst/>
          </a:prstGeom>
          <a:noFill/>
          <a:ln/>
        </p:spPr>
        <p:txBody>
          <a:bodyPr wrap="none" rtlCol="0" anchor="t"/>
          <a:lstStyle/>
          <a:p>
            <a:pPr marL="0" indent="0" algn="l">
              <a:lnSpc>
                <a:spcPts val="1953"/>
              </a:lnSpc>
              <a:buNone/>
            </a:pPr>
            <a:r>
              <a:rPr lang="en-US" sz="1563" b="1" dirty="0">
                <a:solidFill>
                  <a:srgbClr val="405449"/>
                </a:solidFill>
                <a:latin typeface="Fraunces" pitchFamily="34" charset="0"/>
                <a:ea typeface="Fraunces" pitchFamily="34" charset="-122"/>
                <a:cs typeface="Fraunces" pitchFamily="34" charset="-120"/>
              </a:rPr>
              <a:t>Computer Vision</a:t>
            </a:r>
            <a:endParaRPr lang="en-US" sz="1563" dirty="0"/>
          </a:p>
        </p:txBody>
      </p:sp>
      <p:sp>
        <p:nvSpPr>
          <p:cNvPr id="23" name="Text 19"/>
          <p:cNvSpPr/>
          <p:nvPr/>
        </p:nvSpPr>
        <p:spPr>
          <a:xfrm>
            <a:off x="7153394" y="5533668"/>
            <a:ext cx="6921341" cy="508159"/>
          </a:xfrm>
          <a:prstGeom prst="rect">
            <a:avLst/>
          </a:prstGeom>
          <a:noFill/>
          <a:ln/>
        </p:spPr>
        <p:txBody>
          <a:bodyPr wrap="square" rtlCol="0" anchor="t"/>
          <a:lstStyle/>
          <a:p>
            <a:pPr marL="0" indent="0" algn="l">
              <a:lnSpc>
                <a:spcPts val="2000"/>
              </a:lnSpc>
              <a:buNone/>
            </a:pPr>
            <a:r>
              <a:rPr lang="en-US" sz="1250" dirty="0">
                <a:solidFill>
                  <a:srgbClr val="405449"/>
                </a:solidFill>
                <a:latin typeface="Nobile" pitchFamily="34" charset="0"/>
                <a:ea typeface="Nobile" pitchFamily="34" charset="-122"/>
                <a:cs typeface="Nobile" pitchFamily="34" charset="-120"/>
              </a:rPr>
              <a:t>Computer vision algorithms enable machines to "see" and interpret images, leading to advancements in facial recognition and autonomous driving.</a:t>
            </a:r>
            <a:endParaRPr lang="en-US" sz="1250" dirty="0"/>
          </a:p>
        </p:txBody>
      </p:sp>
      <p:sp>
        <p:nvSpPr>
          <p:cNvPr id="24" name="Shape 20"/>
          <p:cNvSpPr/>
          <p:nvPr/>
        </p:nvSpPr>
        <p:spPr>
          <a:xfrm>
            <a:off x="6435923" y="6705005"/>
            <a:ext cx="555665" cy="22860"/>
          </a:xfrm>
          <a:prstGeom prst="roundRect">
            <a:avLst>
              <a:gd name="adj" fmla="val 625116"/>
            </a:avLst>
          </a:prstGeom>
          <a:solidFill>
            <a:srgbClr val="CED9CE"/>
          </a:solidFill>
          <a:ln/>
        </p:spPr>
      </p:sp>
      <p:sp>
        <p:nvSpPr>
          <p:cNvPr id="25" name="Shape 21"/>
          <p:cNvSpPr/>
          <p:nvPr/>
        </p:nvSpPr>
        <p:spPr>
          <a:xfrm>
            <a:off x="6101596" y="6537841"/>
            <a:ext cx="357188" cy="357188"/>
          </a:xfrm>
          <a:prstGeom prst="roundRect">
            <a:avLst>
              <a:gd name="adj" fmla="val 40007"/>
            </a:avLst>
          </a:prstGeom>
          <a:solidFill>
            <a:srgbClr val="E8F3E8"/>
          </a:solidFill>
          <a:ln/>
        </p:spPr>
      </p:sp>
      <p:sp>
        <p:nvSpPr>
          <p:cNvPr id="26" name="Text 22"/>
          <p:cNvSpPr/>
          <p:nvPr/>
        </p:nvSpPr>
        <p:spPr>
          <a:xfrm>
            <a:off x="6199227" y="6597372"/>
            <a:ext cx="161806" cy="238125"/>
          </a:xfrm>
          <a:prstGeom prst="rect">
            <a:avLst/>
          </a:prstGeom>
          <a:noFill/>
          <a:ln/>
        </p:spPr>
        <p:txBody>
          <a:bodyPr wrap="none" rtlCol="0" anchor="t"/>
          <a:lstStyle/>
          <a:p>
            <a:pPr marL="0" indent="0" algn="ctr">
              <a:lnSpc>
                <a:spcPts val="1875"/>
              </a:lnSpc>
              <a:buNone/>
            </a:pPr>
            <a:r>
              <a:rPr lang="en-US" sz="1875" b="1" dirty="0">
                <a:solidFill>
                  <a:srgbClr val="405449"/>
                </a:solidFill>
                <a:latin typeface="Fraunces" pitchFamily="34" charset="0"/>
                <a:ea typeface="Fraunces" pitchFamily="34" charset="-122"/>
                <a:cs typeface="Fraunces" pitchFamily="34" charset="-120"/>
              </a:rPr>
              <a:t>4</a:t>
            </a:r>
            <a:endParaRPr lang="en-US" sz="1875" dirty="0"/>
          </a:p>
        </p:txBody>
      </p:sp>
      <p:sp>
        <p:nvSpPr>
          <p:cNvPr id="27" name="Text 23"/>
          <p:cNvSpPr/>
          <p:nvPr/>
        </p:nvSpPr>
        <p:spPr>
          <a:xfrm>
            <a:off x="7153394" y="6517958"/>
            <a:ext cx="1984653" cy="248007"/>
          </a:xfrm>
          <a:prstGeom prst="rect">
            <a:avLst/>
          </a:prstGeom>
          <a:noFill/>
          <a:ln/>
        </p:spPr>
        <p:txBody>
          <a:bodyPr wrap="none" rtlCol="0" anchor="t"/>
          <a:lstStyle/>
          <a:p>
            <a:pPr marL="0" indent="0" algn="l">
              <a:lnSpc>
                <a:spcPts val="1953"/>
              </a:lnSpc>
              <a:buNone/>
            </a:pPr>
            <a:r>
              <a:rPr lang="en-US" sz="1563" b="1" dirty="0">
                <a:solidFill>
                  <a:srgbClr val="405449"/>
                </a:solidFill>
                <a:latin typeface="Fraunces" pitchFamily="34" charset="0"/>
                <a:ea typeface="Fraunces" pitchFamily="34" charset="-122"/>
                <a:cs typeface="Fraunces" pitchFamily="34" charset="-120"/>
              </a:rPr>
              <a:t>AI Ethics</a:t>
            </a:r>
            <a:endParaRPr lang="en-US" sz="1563" dirty="0"/>
          </a:p>
        </p:txBody>
      </p:sp>
      <p:sp>
        <p:nvSpPr>
          <p:cNvPr id="28" name="Text 24"/>
          <p:cNvSpPr/>
          <p:nvPr/>
        </p:nvSpPr>
        <p:spPr>
          <a:xfrm>
            <a:off x="7153394" y="6861215"/>
            <a:ext cx="6921341" cy="508159"/>
          </a:xfrm>
          <a:prstGeom prst="rect">
            <a:avLst/>
          </a:prstGeom>
          <a:noFill/>
          <a:ln/>
        </p:spPr>
        <p:txBody>
          <a:bodyPr wrap="square" rtlCol="0" anchor="t"/>
          <a:lstStyle/>
          <a:p>
            <a:pPr marL="0" indent="0" algn="l">
              <a:lnSpc>
                <a:spcPts val="2000"/>
              </a:lnSpc>
              <a:buNone/>
            </a:pPr>
            <a:r>
              <a:rPr lang="en-US" sz="1250" dirty="0">
                <a:solidFill>
                  <a:srgbClr val="405449"/>
                </a:solidFill>
                <a:latin typeface="Nobile" pitchFamily="34" charset="0"/>
                <a:ea typeface="Nobile" pitchFamily="34" charset="-122"/>
                <a:cs typeface="Nobile" pitchFamily="34" charset="-120"/>
              </a:rPr>
              <a:t>Increasing focus on ethical considerations surrounding AI, ensuring responsible development and deployment of the technology.</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
        <p:nvSpPr>
          <p:cNvPr id="4" name="Text 2"/>
          <p:cNvSpPr/>
          <p:nvPr/>
        </p:nvSpPr>
        <p:spPr>
          <a:xfrm>
            <a:off x="793790" y="1329452"/>
            <a:ext cx="6366391" cy="708779"/>
          </a:xfrm>
          <a:prstGeom prst="rect">
            <a:avLst/>
          </a:prstGeom>
          <a:noFill/>
          <a:ln/>
        </p:spPr>
        <p:txBody>
          <a:bodyPr wrap="none" rtlCol="0" anchor="t"/>
          <a:lstStyle/>
          <a:p>
            <a:pPr marL="0" indent="0">
              <a:lnSpc>
                <a:spcPts val="5581"/>
              </a:lnSpc>
              <a:buNone/>
            </a:pPr>
            <a:r>
              <a:rPr lang="en-US" sz="4465" b="1" dirty="0">
                <a:solidFill>
                  <a:srgbClr val="3B4540"/>
                </a:solidFill>
                <a:latin typeface="Fraunces" pitchFamily="34" charset="0"/>
                <a:ea typeface="Fraunces" pitchFamily="34" charset="-122"/>
                <a:cs typeface="Fraunces" pitchFamily="34" charset="-120"/>
              </a:rPr>
              <a:t>AI's Impact on Society</a:t>
            </a:r>
            <a:endParaRPr lang="en-US" sz="4465" dirty="0"/>
          </a:p>
        </p:txBody>
      </p:sp>
      <p:sp>
        <p:nvSpPr>
          <p:cNvPr id="5" name="Text 3"/>
          <p:cNvSpPr/>
          <p:nvPr/>
        </p:nvSpPr>
        <p:spPr>
          <a:xfrm>
            <a:off x="793790" y="2491859"/>
            <a:ext cx="13042821" cy="725805"/>
          </a:xfrm>
          <a:prstGeom prst="rect">
            <a:avLst/>
          </a:prstGeom>
          <a:noFill/>
          <a:ln/>
        </p:spPr>
        <p:txBody>
          <a:bodyPr wrap="square" rtlCol="0" anchor="t"/>
          <a:lstStyle/>
          <a:p>
            <a:pPr marL="0" indent="0">
              <a:lnSpc>
                <a:spcPts val="2858"/>
              </a:lnSpc>
              <a:buNone/>
            </a:pPr>
            <a:r>
              <a:rPr lang="en-US" sz="1786" dirty="0">
                <a:solidFill>
                  <a:srgbClr val="405449"/>
                </a:solidFill>
                <a:latin typeface="Nobile" pitchFamily="34" charset="0"/>
                <a:ea typeface="Nobile" pitchFamily="34" charset="-122"/>
                <a:cs typeface="Nobile" pitchFamily="34" charset="-120"/>
              </a:rPr>
              <a:t>AI is having a profound impact on various aspects of our society, transforming how we live, work, and interact with the world around us.</a:t>
            </a:r>
            <a:endParaRPr lang="en-US" sz="1786" dirty="0"/>
          </a:p>
        </p:txBody>
      </p:sp>
      <p:sp>
        <p:nvSpPr>
          <p:cNvPr id="6" name="Text 4"/>
          <p:cNvSpPr/>
          <p:nvPr/>
        </p:nvSpPr>
        <p:spPr>
          <a:xfrm>
            <a:off x="793790" y="3699629"/>
            <a:ext cx="2835235" cy="354330"/>
          </a:xfrm>
          <a:prstGeom prst="rect">
            <a:avLst/>
          </a:prstGeom>
          <a:noFill/>
          <a:ln/>
        </p:spPr>
        <p:txBody>
          <a:bodyPr wrap="none" rtlCol="0" anchor="t"/>
          <a:lstStyle/>
          <a:p>
            <a:pPr marL="0" indent="0">
              <a:lnSpc>
                <a:spcPts val="2791"/>
              </a:lnSpc>
              <a:buNone/>
            </a:pPr>
            <a:r>
              <a:rPr lang="en-US" sz="2233" b="1" dirty="0">
                <a:solidFill>
                  <a:srgbClr val="3B4540"/>
                </a:solidFill>
                <a:latin typeface="Fraunces" pitchFamily="34" charset="0"/>
                <a:ea typeface="Fraunces" pitchFamily="34" charset="-122"/>
                <a:cs typeface="Fraunces" pitchFamily="34" charset="-120"/>
              </a:rPr>
              <a:t>Job Market</a:t>
            </a:r>
            <a:endParaRPr lang="en-US" sz="2233" dirty="0"/>
          </a:p>
        </p:txBody>
      </p:sp>
      <p:sp>
        <p:nvSpPr>
          <p:cNvPr id="7" name="Text 5"/>
          <p:cNvSpPr/>
          <p:nvPr/>
        </p:nvSpPr>
        <p:spPr>
          <a:xfrm>
            <a:off x="793790" y="4280773"/>
            <a:ext cx="3978116" cy="1088708"/>
          </a:xfrm>
          <a:prstGeom prst="rect">
            <a:avLst/>
          </a:prstGeom>
          <a:noFill/>
          <a:ln/>
        </p:spPr>
        <p:txBody>
          <a:bodyPr wrap="square" rtlCol="0" anchor="t"/>
          <a:lstStyle/>
          <a:p>
            <a:pPr marL="0" indent="0">
              <a:lnSpc>
                <a:spcPts val="2858"/>
              </a:lnSpc>
              <a:buNone/>
            </a:pPr>
            <a:r>
              <a:rPr lang="en-US" sz="1786" dirty="0">
                <a:solidFill>
                  <a:srgbClr val="405449"/>
                </a:solidFill>
                <a:latin typeface="Nobile" pitchFamily="34" charset="0"/>
                <a:ea typeface="Nobile" pitchFamily="34" charset="-122"/>
                <a:cs typeface="Nobile" pitchFamily="34" charset="-120"/>
              </a:rPr>
              <a:t>AI is automating tasks and creating new job opportunities in fields like data science and AI engineering.</a:t>
            </a:r>
            <a:endParaRPr lang="en-US" sz="1786" dirty="0"/>
          </a:p>
        </p:txBody>
      </p:sp>
      <p:sp>
        <p:nvSpPr>
          <p:cNvPr id="8" name="Text 6"/>
          <p:cNvSpPr/>
          <p:nvPr/>
        </p:nvSpPr>
        <p:spPr>
          <a:xfrm>
            <a:off x="1156692" y="5573554"/>
            <a:ext cx="3615214" cy="362903"/>
          </a:xfrm>
          <a:prstGeom prst="rect">
            <a:avLst/>
          </a:prstGeom>
          <a:noFill/>
          <a:ln/>
        </p:spPr>
        <p:txBody>
          <a:bodyPr wrap="none" rtlCol="0" anchor="t"/>
          <a:lstStyle/>
          <a:p>
            <a:pPr marL="342900" indent="-342900" algn="l">
              <a:lnSpc>
                <a:spcPts val="2858"/>
              </a:lnSpc>
              <a:buSzPct val="100000"/>
              <a:buFont typeface="+mj-lt"/>
              <a:buAutoNum type="arabicPeriod"/>
            </a:pPr>
            <a:r>
              <a:rPr lang="en-US" sz="1786" dirty="0">
                <a:solidFill>
                  <a:srgbClr val="405449"/>
                </a:solidFill>
                <a:latin typeface="Nobile" pitchFamily="34" charset="0"/>
                <a:ea typeface="Nobile" pitchFamily="34" charset="-122"/>
                <a:cs typeface="Nobile" pitchFamily="34" charset="-120"/>
              </a:rPr>
              <a:t>Data Scientist</a:t>
            </a:r>
            <a:endParaRPr lang="en-US" sz="1786" dirty="0"/>
          </a:p>
        </p:txBody>
      </p:sp>
      <p:sp>
        <p:nvSpPr>
          <p:cNvPr id="9" name="Text 7"/>
          <p:cNvSpPr/>
          <p:nvPr/>
        </p:nvSpPr>
        <p:spPr>
          <a:xfrm>
            <a:off x="1156692" y="6015752"/>
            <a:ext cx="3615214" cy="362903"/>
          </a:xfrm>
          <a:prstGeom prst="rect">
            <a:avLst/>
          </a:prstGeom>
          <a:noFill/>
          <a:ln/>
        </p:spPr>
        <p:txBody>
          <a:bodyPr wrap="none" rtlCol="0" anchor="t"/>
          <a:lstStyle/>
          <a:p>
            <a:pPr marL="342900" indent="-342900" algn="l">
              <a:lnSpc>
                <a:spcPts val="2858"/>
              </a:lnSpc>
              <a:buSzPct val="100000"/>
              <a:buFont typeface="+mj-lt"/>
              <a:buAutoNum type="arabicPeriod" startAt="2"/>
            </a:pPr>
            <a:r>
              <a:rPr lang="en-US" sz="1786" dirty="0">
                <a:solidFill>
                  <a:srgbClr val="405449"/>
                </a:solidFill>
                <a:latin typeface="Nobile" pitchFamily="34" charset="0"/>
                <a:ea typeface="Nobile" pitchFamily="34" charset="-122"/>
                <a:cs typeface="Nobile" pitchFamily="34" charset="-120"/>
              </a:rPr>
              <a:t>AI Engineer</a:t>
            </a:r>
            <a:endParaRPr lang="en-US" sz="1786" dirty="0"/>
          </a:p>
        </p:txBody>
      </p:sp>
      <p:sp>
        <p:nvSpPr>
          <p:cNvPr id="10" name="Text 8"/>
          <p:cNvSpPr/>
          <p:nvPr/>
        </p:nvSpPr>
        <p:spPr>
          <a:xfrm>
            <a:off x="1156692" y="6457950"/>
            <a:ext cx="3615214" cy="362903"/>
          </a:xfrm>
          <a:prstGeom prst="rect">
            <a:avLst/>
          </a:prstGeom>
          <a:noFill/>
          <a:ln/>
        </p:spPr>
        <p:txBody>
          <a:bodyPr wrap="none" rtlCol="0" anchor="t"/>
          <a:lstStyle/>
          <a:p>
            <a:pPr marL="342900" indent="-342900" algn="l">
              <a:lnSpc>
                <a:spcPts val="2858"/>
              </a:lnSpc>
              <a:buSzPct val="100000"/>
              <a:buFont typeface="+mj-lt"/>
              <a:buAutoNum type="arabicPeriod" startAt="3"/>
            </a:pPr>
            <a:r>
              <a:rPr lang="en-US" sz="1786" dirty="0">
                <a:solidFill>
                  <a:srgbClr val="405449"/>
                </a:solidFill>
                <a:latin typeface="Nobile" pitchFamily="34" charset="0"/>
                <a:ea typeface="Nobile" pitchFamily="34" charset="-122"/>
                <a:cs typeface="Nobile" pitchFamily="34" charset="-120"/>
              </a:rPr>
              <a:t>AI Researcher</a:t>
            </a:r>
            <a:endParaRPr lang="en-US" sz="1786" dirty="0"/>
          </a:p>
        </p:txBody>
      </p:sp>
      <p:sp>
        <p:nvSpPr>
          <p:cNvPr id="11" name="Text 9"/>
          <p:cNvSpPr/>
          <p:nvPr/>
        </p:nvSpPr>
        <p:spPr>
          <a:xfrm>
            <a:off x="5332928" y="3699629"/>
            <a:ext cx="2835235" cy="354330"/>
          </a:xfrm>
          <a:prstGeom prst="rect">
            <a:avLst/>
          </a:prstGeom>
          <a:noFill/>
          <a:ln/>
        </p:spPr>
        <p:txBody>
          <a:bodyPr wrap="none" rtlCol="0" anchor="t"/>
          <a:lstStyle/>
          <a:p>
            <a:pPr marL="0" indent="0">
              <a:lnSpc>
                <a:spcPts val="2791"/>
              </a:lnSpc>
              <a:buNone/>
            </a:pPr>
            <a:r>
              <a:rPr lang="en-US" sz="2233" b="1" dirty="0">
                <a:solidFill>
                  <a:srgbClr val="3B4540"/>
                </a:solidFill>
                <a:latin typeface="Fraunces" pitchFamily="34" charset="0"/>
                <a:ea typeface="Fraunces" pitchFamily="34" charset="-122"/>
                <a:cs typeface="Fraunces" pitchFamily="34" charset="-120"/>
              </a:rPr>
              <a:t>Healthcare</a:t>
            </a:r>
            <a:endParaRPr lang="en-US" sz="2233" dirty="0"/>
          </a:p>
        </p:txBody>
      </p:sp>
      <p:sp>
        <p:nvSpPr>
          <p:cNvPr id="12" name="Text 10"/>
          <p:cNvSpPr/>
          <p:nvPr/>
        </p:nvSpPr>
        <p:spPr>
          <a:xfrm>
            <a:off x="5332928" y="4280773"/>
            <a:ext cx="3978116" cy="1451610"/>
          </a:xfrm>
          <a:prstGeom prst="rect">
            <a:avLst/>
          </a:prstGeom>
          <a:noFill/>
          <a:ln/>
        </p:spPr>
        <p:txBody>
          <a:bodyPr wrap="square" rtlCol="0" anchor="t"/>
          <a:lstStyle/>
          <a:p>
            <a:pPr marL="0" indent="0">
              <a:lnSpc>
                <a:spcPts val="2858"/>
              </a:lnSpc>
              <a:buNone/>
            </a:pPr>
            <a:r>
              <a:rPr lang="en-US" sz="1786" dirty="0">
                <a:solidFill>
                  <a:srgbClr val="405449"/>
                </a:solidFill>
                <a:latin typeface="Nobile" pitchFamily="34" charset="0"/>
                <a:ea typeface="Nobile" pitchFamily="34" charset="-122"/>
                <a:cs typeface="Nobile" pitchFamily="34" charset="-120"/>
              </a:rPr>
              <a:t>AI is used for disease diagnosis, drug discovery, and personalized treatment plans, improving patient care.</a:t>
            </a:r>
            <a:endParaRPr lang="en-US" sz="1786" dirty="0"/>
          </a:p>
        </p:txBody>
      </p:sp>
      <p:sp>
        <p:nvSpPr>
          <p:cNvPr id="13" name="Text 11"/>
          <p:cNvSpPr/>
          <p:nvPr/>
        </p:nvSpPr>
        <p:spPr>
          <a:xfrm>
            <a:off x="9872067" y="3699629"/>
            <a:ext cx="2835235" cy="354330"/>
          </a:xfrm>
          <a:prstGeom prst="rect">
            <a:avLst/>
          </a:prstGeom>
          <a:noFill/>
          <a:ln/>
        </p:spPr>
        <p:txBody>
          <a:bodyPr wrap="none" rtlCol="0" anchor="t"/>
          <a:lstStyle/>
          <a:p>
            <a:pPr marL="0" indent="0">
              <a:lnSpc>
                <a:spcPts val="2791"/>
              </a:lnSpc>
              <a:buNone/>
            </a:pPr>
            <a:r>
              <a:rPr lang="en-US" sz="2233" b="1" dirty="0">
                <a:solidFill>
                  <a:srgbClr val="3B4540"/>
                </a:solidFill>
                <a:latin typeface="Fraunces" pitchFamily="34" charset="0"/>
                <a:ea typeface="Fraunces" pitchFamily="34" charset="-122"/>
                <a:cs typeface="Fraunces" pitchFamily="34" charset="-120"/>
              </a:rPr>
              <a:t>Education</a:t>
            </a:r>
            <a:endParaRPr lang="en-US" sz="2233" dirty="0"/>
          </a:p>
        </p:txBody>
      </p:sp>
      <p:sp>
        <p:nvSpPr>
          <p:cNvPr id="14" name="Text 12"/>
          <p:cNvSpPr/>
          <p:nvPr/>
        </p:nvSpPr>
        <p:spPr>
          <a:xfrm>
            <a:off x="9872067" y="4280773"/>
            <a:ext cx="3978116" cy="1451610"/>
          </a:xfrm>
          <a:prstGeom prst="rect">
            <a:avLst/>
          </a:prstGeom>
          <a:noFill/>
          <a:ln/>
        </p:spPr>
        <p:txBody>
          <a:bodyPr wrap="square" rtlCol="0" anchor="t"/>
          <a:lstStyle/>
          <a:p>
            <a:pPr marL="0" indent="0">
              <a:lnSpc>
                <a:spcPts val="2858"/>
              </a:lnSpc>
              <a:buNone/>
            </a:pPr>
            <a:r>
              <a:rPr lang="en-US" sz="1786" dirty="0">
                <a:solidFill>
                  <a:srgbClr val="405449"/>
                </a:solidFill>
                <a:latin typeface="Nobile" pitchFamily="34" charset="0"/>
                <a:ea typeface="Nobile" pitchFamily="34" charset="-122"/>
                <a:cs typeface="Nobile" pitchFamily="34" charset="-120"/>
              </a:rPr>
              <a:t>AI is being used to personalize learning experiences, provide intelligent tutoring systems, and automate administrative tasks.</a:t>
            </a:r>
            <a:endParaRPr lang="en-US" sz="178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30076"/>
          </a:xfrm>
          <a:prstGeom prst="rect">
            <a:avLst/>
          </a:prstGeom>
          <a:solidFill>
            <a:srgbClr val="FAFFFA"/>
          </a:solidFill>
          <a:ln/>
        </p:spPr>
      </p:sp>
      <p:pic>
        <p:nvPicPr>
          <p:cNvPr id="4" name="Image 0" descr="preencoded.png"/>
          <p:cNvPicPr>
            <a:picLocks noChangeAspect="1"/>
          </p:cNvPicPr>
          <p:nvPr/>
        </p:nvPicPr>
        <p:blipFill>
          <a:blip r:embed="rId3"/>
          <a:stretch>
            <a:fillRect/>
          </a:stretch>
        </p:blipFill>
        <p:spPr>
          <a:xfrm>
            <a:off x="9144000" y="0"/>
            <a:ext cx="5486400" cy="8230076"/>
          </a:xfrm>
          <a:prstGeom prst="rect">
            <a:avLst/>
          </a:prstGeom>
        </p:spPr>
      </p:pic>
      <p:pic>
        <p:nvPicPr>
          <p:cNvPr id="5" name="Image 1" descr="preencoded.png"/>
          <p:cNvPicPr>
            <a:picLocks noChangeAspect="1"/>
          </p:cNvPicPr>
          <p:nvPr/>
        </p:nvPicPr>
        <p:blipFill>
          <a:blip r:embed="rId4"/>
          <a:stretch>
            <a:fillRect/>
          </a:stretch>
        </p:blipFill>
        <p:spPr>
          <a:xfrm>
            <a:off x="9382363" y="2706053"/>
            <a:ext cx="5009674" cy="2817971"/>
          </a:xfrm>
          <a:prstGeom prst="rect">
            <a:avLst/>
          </a:prstGeom>
        </p:spPr>
      </p:pic>
      <p:sp>
        <p:nvSpPr>
          <p:cNvPr id="6" name="Text 2"/>
          <p:cNvSpPr/>
          <p:nvPr/>
        </p:nvSpPr>
        <p:spPr>
          <a:xfrm>
            <a:off x="667226" y="524232"/>
            <a:ext cx="7809548" cy="1191339"/>
          </a:xfrm>
          <a:prstGeom prst="rect">
            <a:avLst/>
          </a:prstGeom>
          <a:noFill/>
          <a:ln/>
        </p:spPr>
        <p:txBody>
          <a:bodyPr wrap="square" rtlCol="0" anchor="t"/>
          <a:lstStyle/>
          <a:p>
            <a:pPr marL="0" indent="0">
              <a:lnSpc>
                <a:spcPts val="4691"/>
              </a:lnSpc>
              <a:buNone/>
            </a:pPr>
            <a:r>
              <a:rPr lang="en-US" sz="3753" b="1" dirty="0">
                <a:solidFill>
                  <a:srgbClr val="3B4540"/>
                </a:solidFill>
                <a:latin typeface="Fraunces" pitchFamily="34" charset="0"/>
                <a:ea typeface="Fraunces" pitchFamily="34" charset="-122"/>
                <a:cs typeface="Fraunces" pitchFamily="34" charset="-120"/>
              </a:rPr>
              <a:t>Challenges and Ethical Considerations</a:t>
            </a:r>
            <a:endParaRPr lang="en-US" sz="3753" dirty="0"/>
          </a:p>
        </p:txBody>
      </p:sp>
      <p:sp>
        <p:nvSpPr>
          <p:cNvPr id="7" name="Text 3"/>
          <p:cNvSpPr/>
          <p:nvPr/>
        </p:nvSpPr>
        <p:spPr>
          <a:xfrm>
            <a:off x="667226" y="2001441"/>
            <a:ext cx="7809548" cy="914757"/>
          </a:xfrm>
          <a:prstGeom prst="rect">
            <a:avLst/>
          </a:prstGeom>
          <a:noFill/>
          <a:ln/>
        </p:spPr>
        <p:txBody>
          <a:bodyPr wrap="square" rtlCol="0" anchor="t"/>
          <a:lstStyle/>
          <a:p>
            <a:pPr marL="0" indent="0">
              <a:lnSpc>
                <a:spcPts val="2402"/>
              </a:lnSpc>
              <a:buNone/>
            </a:pPr>
            <a:r>
              <a:rPr lang="en-US" sz="1501" dirty="0">
                <a:solidFill>
                  <a:srgbClr val="405449"/>
                </a:solidFill>
                <a:latin typeface="Nobile" pitchFamily="34" charset="0"/>
                <a:ea typeface="Nobile" pitchFamily="34" charset="-122"/>
                <a:cs typeface="Nobile" pitchFamily="34" charset="-120"/>
              </a:rPr>
              <a:t>Along with its immense potential, AI also presents challenges and ethical considerations that need to be addressed. Ensuring responsible and equitable development and use of AI is crucial.</a:t>
            </a:r>
            <a:endParaRPr lang="en-US" sz="1501" dirty="0"/>
          </a:p>
        </p:txBody>
      </p:sp>
      <p:pic>
        <p:nvPicPr>
          <p:cNvPr id="8" name="Image 2" descr="preencoded.png"/>
          <p:cNvPicPr>
            <a:picLocks noChangeAspect="1"/>
          </p:cNvPicPr>
          <p:nvPr/>
        </p:nvPicPr>
        <p:blipFill>
          <a:blip r:embed="rId5"/>
          <a:stretch>
            <a:fillRect/>
          </a:stretch>
        </p:blipFill>
        <p:spPr>
          <a:xfrm>
            <a:off x="667226" y="3130629"/>
            <a:ext cx="953095" cy="1525072"/>
          </a:xfrm>
          <a:prstGeom prst="rect">
            <a:avLst/>
          </a:prstGeom>
        </p:spPr>
      </p:pic>
      <p:sp>
        <p:nvSpPr>
          <p:cNvPr id="9" name="Text 4"/>
          <p:cNvSpPr/>
          <p:nvPr/>
        </p:nvSpPr>
        <p:spPr>
          <a:xfrm>
            <a:off x="1906191" y="3321248"/>
            <a:ext cx="2382917" cy="297775"/>
          </a:xfrm>
          <a:prstGeom prst="rect">
            <a:avLst/>
          </a:prstGeom>
          <a:noFill/>
          <a:ln/>
        </p:spPr>
        <p:txBody>
          <a:bodyPr wrap="none" rtlCol="0" anchor="t"/>
          <a:lstStyle/>
          <a:p>
            <a:pPr marL="0" indent="0" algn="l">
              <a:lnSpc>
                <a:spcPts val="2345"/>
              </a:lnSpc>
              <a:buNone/>
            </a:pPr>
            <a:r>
              <a:rPr lang="en-US" sz="1876" b="1" dirty="0">
                <a:solidFill>
                  <a:srgbClr val="405449"/>
                </a:solidFill>
                <a:latin typeface="Fraunces" pitchFamily="34" charset="0"/>
                <a:ea typeface="Fraunces" pitchFamily="34" charset="-122"/>
                <a:cs typeface="Fraunces" pitchFamily="34" charset="-120"/>
              </a:rPr>
              <a:t>Bias and Fairness</a:t>
            </a:r>
            <a:endParaRPr lang="en-US" sz="1876" dirty="0"/>
          </a:p>
        </p:txBody>
      </p:sp>
      <p:sp>
        <p:nvSpPr>
          <p:cNvPr id="10" name="Text 5"/>
          <p:cNvSpPr/>
          <p:nvPr/>
        </p:nvSpPr>
        <p:spPr>
          <a:xfrm>
            <a:off x="1906191" y="3733324"/>
            <a:ext cx="6570583" cy="609838"/>
          </a:xfrm>
          <a:prstGeom prst="rect">
            <a:avLst/>
          </a:prstGeom>
          <a:noFill/>
          <a:ln/>
        </p:spPr>
        <p:txBody>
          <a:bodyPr wrap="square" rtlCol="0" anchor="t"/>
          <a:lstStyle/>
          <a:p>
            <a:pPr marL="0" indent="0" algn="l">
              <a:lnSpc>
                <a:spcPts val="2402"/>
              </a:lnSpc>
              <a:buNone/>
            </a:pPr>
            <a:r>
              <a:rPr lang="en-US" sz="1501" dirty="0">
                <a:solidFill>
                  <a:srgbClr val="405449"/>
                </a:solidFill>
                <a:latin typeface="Nobile" pitchFamily="34" charset="0"/>
                <a:ea typeface="Nobile" pitchFamily="34" charset="-122"/>
                <a:cs typeface="Nobile" pitchFamily="34" charset="-120"/>
              </a:rPr>
              <a:t>AI algorithms can reflect biases present in the data they are trained on, leading to unfair outcomes.</a:t>
            </a:r>
            <a:endParaRPr lang="en-US" sz="1501" dirty="0"/>
          </a:p>
        </p:txBody>
      </p:sp>
      <p:pic>
        <p:nvPicPr>
          <p:cNvPr id="11" name="Image 3" descr="preencoded.png"/>
          <p:cNvPicPr>
            <a:picLocks noChangeAspect="1"/>
          </p:cNvPicPr>
          <p:nvPr/>
        </p:nvPicPr>
        <p:blipFill>
          <a:blip r:embed="rId6"/>
          <a:stretch>
            <a:fillRect/>
          </a:stretch>
        </p:blipFill>
        <p:spPr>
          <a:xfrm>
            <a:off x="667226" y="4655701"/>
            <a:ext cx="953095" cy="1525072"/>
          </a:xfrm>
          <a:prstGeom prst="rect">
            <a:avLst/>
          </a:prstGeom>
        </p:spPr>
      </p:pic>
      <p:sp>
        <p:nvSpPr>
          <p:cNvPr id="12" name="Text 6"/>
          <p:cNvSpPr/>
          <p:nvPr/>
        </p:nvSpPr>
        <p:spPr>
          <a:xfrm>
            <a:off x="1906191" y="4846320"/>
            <a:ext cx="2506028" cy="297775"/>
          </a:xfrm>
          <a:prstGeom prst="rect">
            <a:avLst/>
          </a:prstGeom>
          <a:noFill/>
          <a:ln/>
        </p:spPr>
        <p:txBody>
          <a:bodyPr wrap="none" rtlCol="0" anchor="t"/>
          <a:lstStyle/>
          <a:p>
            <a:pPr marL="0" indent="0" algn="l">
              <a:lnSpc>
                <a:spcPts val="2345"/>
              </a:lnSpc>
              <a:buNone/>
            </a:pPr>
            <a:r>
              <a:rPr lang="en-US" sz="1876" b="1" dirty="0">
                <a:solidFill>
                  <a:srgbClr val="405449"/>
                </a:solidFill>
                <a:latin typeface="Fraunces" pitchFamily="34" charset="0"/>
                <a:ea typeface="Fraunces" pitchFamily="34" charset="-122"/>
                <a:cs typeface="Fraunces" pitchFamily="34" charset="-120"/>
              </a:rPr>
              <a:t>Privacy and Security</a:t>
            </a:r>
            <a:endParaRPr lang="en-US" sz="1876" dirty="0"/>
          </a:p>
        </p:txBody>
      </p:sp>
      <p:sp>
        <p:nvSpPr>
          <p:cNvPr id="13" name="Text 7"/>
          <p:cNvSpPr/>
          <p:nvPr/>
        </p:nvSpPr>
        <p:spPr>
          <a:xfrm>
            <a:off x="1906191" y="5258395"/>
            <a:ext cx="6570583" cy="609838"/>
          </a:xfrm>
          <a:prstGeom prst="rect">
            <a:avLst/>
          </a:prstGeom>
          <a:noFill/>
          <a:ln/>
        </p:spPr>
        <p:txBody>
          <a:bodyPr wrap="square" rtlCol="0" anchor="t"/>
          <a:lstStyle/>
          <a:p>
            <a:pPr marL="0" indent="0" algn="l">
              <a:lnSpc>
                <a:spcPts val="2402"/>
              </a:lnSpc>
              <a:buNone/>
            </a:pPr>
            <a:r>
              <a:rPr lang="en-US" sz="1501" dirty="0">
                <a:solidFill>
                  <a:srgbClr val="405449"/>
                </a:solidFill>
                <a:latin typeface="Nobile" pitchFamily="34" charset="0"/>
                <a:ea typeface="Nobile" pitchFamily="34" charset="-122"/>
                <a:cs typeface="Nobile" pitchFamily="34" charset="-120"/>
              </a:rPr>
              <a:t>AI systems collect vast amounts of personal data, raising concerns about privacy and security.</a:t>
            </a:r>
            <a:endParaRPr lang="en-US" sz="1501" dirty="0"/>
          </a:p>
        </p:txBody>
      </p:sp>
      <p:pic>
        <p:nvPicPr>
          <p:cNvPr id="14" name="Image 4" descr="preencoded.png"/>
          <p:cNvPicPr>
            <a:picLocks noChangeAspect="1"/>
          </p:cNvPicPr>
          <p:nvPr/>
        </p:nvPicPr>
        <p:blipFill>
          <a:blip r:embed="rId7"/>
          <a:stretch>
            <a:fillRect/>
          </a:stretch>
        </p:blipFill>
        <p:spPr>
          <a:xfrm>
            <a:off x="667226" y="6180773"/>
            <a:ext cx="953095" cy="1525072"/>
          </a:xfrm>
          <a:prstGeom prst="rect">
            <a:avLst/>
          </a:prstGeom>
        </p:spPr>
      </p:pic>
      <p:sp>
        <p:nvSpPr>
          <p:cNvPr id="15" name="Text 8"/>
          <p:cNvSpPr/>
          <p:nvPr/>
        </p:nvSpPr>
        <p:spPr>
          <a:xfrm>
            <a:off x="1906191" y="6371392"/>
            <a:ext cx="2382917" cy="297775"/>
          </a:xfrm>
          <a:prstGeom prst="rect">
            <a:avLst/>
          </a:prstGeom>
          <a:noFill/>
          <a:ln/>
        </p:spPr>
        <p:txBody>
          <a:bodyPr wrap="none" rtlCol="0" anchor="t"/>
          <a:lstStyle/>
          <a:p>
            <a:pPr marL="0" indent="0" algn="l">
              <a:lnSpc>
                <a:spcPts val="2345"/>
              </a:lnSpc>
              <a:buNone/>
            </a:pPr>
            <a:r>
              <a:rPr lang="en-US" sz="1876" b="1" dirty="0">
                <a:solidFill>
                  <a:srgbClr val="405449"/>
                </a:solidFill>
                <a:latin typeface="Fraunces" pitchFamily="34" charset="0"/>
                <a:ea typeface="Fraunces" pitchFamily="34" charset="-122"/>
                <a:cs typeface="Fraunces" pitchFamily="34" charset="-120"/>
              </a:rPr>
              <a:t>Job Displacement</a:t>
            </a:r>
            <a:endParaRPr lang="en-US" sz="1876" dirty="0"/>
          </a:p>
        </p:txBody>
      </p:sp>
      <p:sp>
        <p:nvSpPr>
          <p:cNvPr id="16" name="Text 9"/>
          <p:cNvSpPr/>
          <p:nvPr/>
        </p:nvSpPr>
        <p:spPr>
          <a:xfrm>
            <a:off x="1906191" y="6783467"/>
            <a:ext cx="6570583" cy="609838"/>
          </a:xfrm>
          <a:prstGeom prst="rect">
            <a:avLst/>
          </a:prstGeom>
          <a:noFill/>
          <a:ln/>
        </p:spPr>
        <p:txBody>
          <a:bodyPr wrap="square" rtlCol="0" anchor="t"/>
          <a:lstStyle/>
          <a:p>
            <a:pPr marL="0" indent="0" algn="l">
              <a:lnSpc>
                <a:spcPts val="2402"/>
              </a:lnSpc>
              <a:buNone/>
            </a:pPr>
            <a:r>
              <a:rPr lang="en-US" sz="1501" dirty="0">
                <a:solidFill>
                  <a:srgbClr val="405449"/>
                </a:solidFill>
                <a:latin typeface="Nobile" pitchFamily="34" charset="0"/>
                <a:ea typeface="Nobile" pitchFamily="34" charset="-122"/>
                <a:cs typeface="Nobile" pitchFamily="34" charset="-120"/>
              </a:rPr>
              <a:t>AI automation could lead to job displacement in certain sectors, requiring efforts to reskill and upskill workers.</a:t>
            </a:r>
            <a:endParaRPr lang="en-US" sz="150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4670" y="1586270"/>
            <a:ext cx="5057061" cy="5057061"/>
          </a:xfrm>
          <a:prstGeom prst="rect">
            <a:avLst/>
          </a:prstGeom>
        </p:spPr>
      </p:pic>
      <p:sp>
        <p:nvSpPr>
          <p:cNvPr id="6" name="Text 2"/>
          <p:cNvSpPr/>
          <p:nvPr/>
        </p:nvSpPr>
        <p:spPr>
          <a:xfrm>
            <a:off x="6087666" y="1154073"/>
            <a:ext cx="6077545" cy="536734"/>
          </a:xfrm>
          <a:prstGeom prst="rect">
            <a:avLst/>
          </a:prstGeom>
          <a:noFill/>
          <a:ln/>
        </p:spPr>
        <p:txBody>
          <a:bodyPr wrap="none" rtlCol="0" anchor="t"/>
          <a:lstStyle/>
          <a:p>
            <a:pPr marL="0" indent="0">
              <a:lnSpc>
                <a:spcPts val="4227"/>
              </a:lnSpc>
              <a:buNone/>
            </a:pPr>
            <a:r>
              <a:rPr lang="en-US" sz="3382" b="1" dirty="0">
                <a:solidFill>
                  <a:srgbClr val="3B4540"/>
                </a:solidFill>
                <a:latin typeface="Fraunces" pitchFamily="34" charset="0"/>
                <a:ea typeface="Fraunces" pitchFamily="34" charset="-122"/>
                <a:cs typeface="Fraunces" pitchFamily="34" charset="-120"/>
              </a:rPr>
              <a:t>Celebrating National AI Day</a:t>
            </a:r>
            <a:endParaRPr lang="en-US" sz="3382" dirty="0"/>
          </a:p>
        </p:txBody>
      </p:sp>
      <p:sp>
        <p:nvSpPr>
          <p:cNvPr id="7" name="Text 3"/>
          <p:cNvSpPr/>
          <p:nvPr/>
        </p:nvSpPr>
        <p:spPr>
          <a:xfrm>
            <a:off x="6087666" y="1948458"/>
            <a:ext cx="7941469" cy="824389"/>
          </a:xfrm>
          <a:prstGeom prst="rect">
            <a:avLst/>
          </a:prstGeom>
          <a:noFill/>
          <a:ln/>
        </p:spPr>
        <p:txBody>
          <a:bodyPr wrap="square" rtlCol="0" anchor="t"/>
          <a:lstStyle/>
          <a:p>
            <a:pPr marL="0" indent="0">
              <a:lnSpc>
                <a:spcPts val="2164"/>
              </a:lnSpc>
              <a:buNone/>
            </a:pPr>
            <a:r>
              <a:rPr lang="en-US" sz="1353" dirty="0">
                <a:solidFill>
                  <a:srgbClr val="405449"/>
                </a:solidFill>
                <a:latin typeface="Nobile" pitchFamily="34" charset="0"/>
                <a:ea typeface="Nobile" pitchFamily="34" charset="-122"/>
                <a:cs typeface="Nobile" pitchFamily="34" charset="-120"/>
              </a:rPr>
              <a:t>National AI Day is an opportunity to celebrate the advancements in AI and its potential to improve our lives. It's a chance to learn about AI, engage in discussions about its ethical implications, and explore the future of this transformative technology.</a:t>
            </a:r>
            <a:endParaRPr lang="en-US" sz="1353" dirty="0"/>
          </a:p>
        </p:txBody>
      </p:sp>
      <p:pic>
        <p:nvPicPr>
          <p:cNvPr id="8" name="Image 2" descr="preencoded.png"/>
          <p:cNvPicPr>
            <a:picLocks noChangeAspect="1"/>
          </p:cNvPicPr>
          <p:nvPr/>
        </p:nvPicPr>
        <p:blipFill>
          <a:blip r:embed="rId5"/>
          <a:stretch>
            <a:fillRect/>
          </a:stretch>
        </p:blipFill>
        <p:spPr>
          <a:xfrm>
            <a:off x="6087666" y="2966085"/>
            <a:ext cx="429458" cy="429458"/>
          </a:xfrm>
          <a:prstGeom prst="rect">
            <a:avLst/>
          </a:prstGeom>
        </p:spPr>
      </p:pic>
      <p:sp>
        <p:nvSpPr>
          <p:cNvPr id="9" name="Text 4"/>
          <p:cNvSpPr/>
          <p:nvPr/>
        </p:nvSpPr>
        <p:spPr>
          <a:xfrm>
            <a:off x="6087666" y="3567232"/>
            <a:ext cx="2147292" cy="268486"/>
          </a:xfrm>
          <a:prstGeom prst="rect">
            <a:avLst/>
          </a:prstGeom>
          <a:noFill/>
          <a:ln/>
        </p:spPr>
        <p:txBody>
          <a:bodyPr wrap="none" rtlCol="0" anchor="t"/>
          <a:lstStyle/>
          <a:p>
            <a:pPr marL="0" indent="0" algn="l">
              <a:lnSpc>
                <a:spcPts val="2114"/>
              </a:lnSpc>
              <a:buNone/>
            </a:pPr>
            <a:r>
              <a:rPr lang="en-US" sz="1691" b="1" dirty="0">
                <a:solidFill>
                  <a:srgbClr val="405449"/>
                </a:solidFill>
                <a:latin typeface="Fraunces" pitchFamily="34" charset="0"/>
                <a:ea typeface="Fraunces" pitchFamily="34" charset="-122"/>
                <a:cs typeface="Fraunces" pitchFamily="34" charset="-120"/>
              </a:rPr>
              <a:t>Educational Events</a:t>
            </a:r>
            <a:endParaRPr lang="en-US" sz="1691" dirty="0"/>
          </a:p>
        </p:txBody>
      </p:sp>
      <p:sp>
        <p:nvSpPr>
          <p:cNvPr id="10" name="Text 5"/>
          <p:cNvSpPr/>
          <p:nvPr/>
        </p:nvSpPr>
        <p:spPr>
          <a:xfrm>
            <a:off x="6087666" y="3938707"/>
            <a:ext cx="3841909" cy="824389"/>
          </a:xfrm>
          <a:prstGeom prst="rect">
            <a:avLst/>
          </a:prstGeom>
          <a:noFill/>
          <a:ln/>
        </p:spPr>
        <p:txBody>
          <a:bodyPr wrap="square" rtlCol="0" anchor="t"/>
          <a:lstStyle/>
          <a:p>
            <a:pPr marL="0" indent="0" algn="l">
              <a:lnSpc>
                <a:spcPts val="2164"/>
              </a:lnSpc>
              <a:buNone/>
            </a:pPr>
            <a:r>
              <a:rPr lang="en-US" sz="1353" dirty="0">
                <a:solidFill>
                  <a:srgbClr val="405449"/>
                </a:solidFill>
                <a:latin typeface="Nobile" pitchFamily="34" charset="0"/>
                <a:ea typeface="Nobile" pitchFamily="34" charset="-122"/>
                <a:cs typeface="Nobile" pitchFamily="34" charset="-120"/>
              </a:rPr>
              <a:t>Many institutions and organizations host workshops, seminars, and conferences to educate the public about AI.</a:t>
            </a:r>
            <a:endParaRPr lang="en-US" sz="1353" dirty="0"/>
          </a:p>
        </p:txBody>
      </p:sp>
      <p:pic>
        <p:nvPicPr>
          <p:cNvPr id="11" name="Image 3" descr="preencoded.png"/>
          <p:cNvPicPr>
            <a:picLocks noChangeAspect="1"/>
          </p:cNvPicPr>
          <p:nvPr/>
        </p:nvPicPr>
        <p:blipFill>
          <a:blip r:embed="rId6"/>
          <a:stretch>
            <a:fillRect/>
          </a:stretch>
        </p:blipFill>
        <p:spPr>
          <a:xfrm>
            <a:off x="10187226" y="2966085"/>
            <a:ext cx="429458" cy="429458"/>
          </a:xfrm>
          <a:prstGeom prst="rect">
            <a:avLst/>
          </a:prstGeom>
        </p:spPr>
      </p:pic>
      <p:sp>
        <p:nvSpPr>
          <p:cNvPr id="12" name="Text 6"/>
          <p:cNvSpPr/>
          <p:nvPr/>
        </p:nvSpPr>
        <p:spPr>
          <a:xfrm>
            <a:off x="10187226" y="3567232"/>
            <a:ext cx="2147292" cy="268486"/>
          </a:xfrm>
          <a:prstGeom prst="rect">
            <a:avLst/>
          </a:prstGeom>
          <a:noFill/>
          <a:ln/>
        </p:spPr>
        <p:txBody>
          <a:bodyPr wrap="none" rtlCol="0" anchor="t"/>
          <a:lstStyle/>
          <a:p>
            <a:pPr marL="0" indent="0" algn="l">
              <a:lnSpc>
                <a:spcPts val="2114"/>
              </a:lnSpc>
              <a:buNone/>
            </a:pPr>
            <a:r>
              <a:rPr lang="en-US" sz="1691" b="1" dirty="0">
                <a:solidFill>
                  <a:srgbClr val="405449"/>
                </a:solidFill>
                <a:latin typeface="Fraunces" pitchFamily="34" charset="0"/>
                <a:ea typeface="Fraunces" pitchFamily="34" charset="-122"/>
                <a:cs typeface="Fraunces" pitchFamily="34" charset="-120"/>
              </a:rPr>
              <a:t>Public Forums</a:t>
            </a:r>
            <a:endParaRPr lang="en-US" sz="1691" dirty="0"/>
          </a:p>
        </p:txBody>
      </p:sp>
      <p:sp>
        <p:nvSpPr>
          <p:cNvPr id="13" name="Text 7"/>
          <p:cNvSpPr/>
          <p:nvPr/>
        </p:nvSpPr>
        <p:spPr>
          <a:xfrm>
            <a:off x="10187226" y="3938707"/>
            <a:ext cx="3841909" cy="824389"/>
          </a:xfrm>
          <a:prstGeom prst="rect">
            <a:avLst/>
          </a:prstGeom>
          <a:noFill/>
          <a:ln/>
        </p:spPr>
        <p:txBody>
          <a:bodyPr wrap="square" rtlCol="0" anchor="t"/>
          <a:lstStyle/>
          <a:p>
            <a:pPr marL="0" indent="0" algn="l">
              <a:lnSpc>
                <a:spcPts val="2164"/>
              </a:lnSpc>
              <a:buNone/>
            </a:pPr>
            <a:r>
              <a:rPr lang="en-US" sz="1353" dirty="0">
                <a:solidFill>
                  <a:srgbClr val="405449"/>
                </a:solidFill>
                <a:latin typeface="Nobile" pitchFamily="34" charset="0"/>
                <a:ea typeface="Nobile" pitchFamily="34" charset="-122"/>
                <a:cs typeface="Nobile" pitchFamily="34" charset="-120"/>
              </a:rPr>
              <a:t>Discussions and debates on the ethical and societal implications of AI are encouraged on this day.</a:t>
            </a:r>
            <a:endParaRPr lang="en-US" sz="1353" dirty="0"/>
          </a:p>
        </p:txBody>
      </p:sp>
      <p:pic>
        <p:nvPicPr>
          <p:cNvPr id="14" name="Image 4" descr="preencoded.png"/>
          <p:cNvPicPr>
            <a:picLocks noChangeAspect="1"/>
          </p:cNvPicPr>
          <p:nvPr/>
        </p:nvPicPr>
        <p:blipFill>
          <a:blip r:embed="rId7"/>
          <a:stretch>
            <a:fillRect/>
          </a:stretch>
        </p:blipFill>
        <p:spPr>
          <a:xfrm>
            <a:off x="6087666" y="5278398"/>
            <a:ext cx="429458" cy="429458"/>
          </a:xfrm>
          <a:prstGeom prst="rect">
            <a:avLst/>
          </a:prstGeom>
        </p:spPr>
      </p:pic>
      <p:sp>
        <p:nvSpPr>
          <p:cNvPr id="15" name="Text 8"/>
          <p:cNvSpPr/>
          <p:nvPr/>
        </p:nvSpPr>
        <p:spPr>
          <a:xfrm>
            <a:off x="6087666" y="5879544"/>
            <a:ext cx="2660094" cy="268486"/>
          </a:xfrm>
          <a:prstGeom prst="rect">
            <a:avLst/>
          </a:prstGeom>
          <a:noFill/>
          <a:ln/>
        </p:spPr>
        <p:txBody>
          <a:bodyPr wrap="none" rtlCol="0" anchor="t"/>
          <a:lstStyle/>
          <a:p>
            <a:pPr marL="0" indent="0" algn="l">
              <a:lnSpc>
                <a:spcPts val="2114"/>
              </a:lnSpc>
              <a:buNone/>
            </a:pPr>
            <a:r>
              <a:rPr lang="en-US" sz="1691" b="1" dirty="0">
                <a:solidFill>
                  <a:srgbClr val="405449"/>
                </a:solidFill>
                <a:latin typeface="Fraunces" pitchFamily="34" charset="0"/>
                <a:ea typeface="Fraunces" pitchFamily="34" charset="-122"/>
                <a:cs typeface="Fraunces" pitchFamily="34" charset="-120"/>
              </a:rPr>
              <a:t>Awards and Recognition</a:t>
            </a:r>
            <a:endParaRPr lang="en-US" sz="1691" dirty="0"/>
          </a:p>
        </p:txBody>
      </p:sp>
      <p:sp>
        <p:nvSpPr>
          <p:cNvPr id="16" name="Text 9"/>
          <p:cNvSpPr/>
          <p:nvPr/>
        </p:nvSpPr>
        <p:spPr>
          <a:xfrm>
            <a:off x="6087666" y="6251019"/>
            <a:ext cx="3841909" cy="824389"/>
          </a:xfrm>
          <a:prstGeom prst="rect">
            <a:avLst/>
          </a:prstGeom>
          <a:noFill/>
          <a:ln/>
        </p:spPr>
        <p:txBody>
          <a:bodyPr wrap="square" rtlCol="0" anchor="t"/>
          <a:lstStyle/>
          <a:p>
            <a:pPr marL="0" indent="0" algn="l">
              <a:lnSpc>
                <a:spcPts val="2164"/>
              </a:lnSpc>
              <a:buNone/>
            </a:pPr>
            <a:r>
              <a:rPr lang="en-US" sz="1353" dirty="0">
                <a:solidFill>
                  <a:srgbClr val="405449"/>
                </a:solidFill>
                <a:latin typeface="Nobile" pitchFamily="34" charset="0"/>
                <a:ea typeface="Nobile" pitchFamily="34" charset="-122"/>
                <a:cs typeface="Nobile" pitchFamily="34" charset="-120"/>
              </a:rPr>
              <a:t>National AI Day recognizes individuals and organizations making significant contributions to the field of AI.</a:t>
            </a:r>
            <a:endParaRPr lang="en-US" sz="1353" dirty="0"/>
          </a:p>
        </p:txBody>
      </p:sp>
      <p:pic>
        <p:nvPicPr>
          <p:cNvPr id="17" name="Image 5" descr="preencoded.png"/>
          <p:cNvPicPr>
            <a:picLocks noChangeAspect="1"/>
          </p:cNvPicPr>
          <p:nvPr/>
        </p:nvPicPr>
        <p:blipFill>
          <a:blip r:embed="rId8"/>
          <a:stretch>
            <a:fillRect/>
          </a:stretch>
        </p:blipFill>
        <p:spPr>
          <a:xfrm>
            <a:off x="10187226" y="5278398"/>
            <a:ext cx="429458" cy="429458"/>
          </a:xfrm>
          <a:prstGeom prst="rect">
            <a:avLst/>
          </a:prstGeom>
        </p:spPr>
      </p:pic>
      <p:sp>
        <p:nvSpPr>
          <p:cNvPr id="18" name="Text 10"/>
          <p:cNvSpPr/>
          <p:nvPr/>
        </p:nvSpPr>
        <p:spPr>
          <a:xfrm>
            <a:off x="10187226" y="5879544"/>
            <a:ext cx="2147292" cy="268486"/>
          </a:xfrm>
          <a:prstGeom prst="rect">
            <a:avLst/>
          </a:prstGeom>
          <a:noFill/>
          <a:ln/>
        </p:spPr>
        <p:txBody>
          <a:bodyPr wrap="none" rtlCol="0" anchor="t"/>
          <a:lstStyle/>
          <a:p>
            <a:pPr marL="0" indent="0" algn="l">
              <a:lnSpc>
                <a:spcPts val="2114"/>
              </a:lnSpc>
              <a:buNone/>
            </a:pPr>
            <a:r>
              <a:rPr lang="en-US" sz="1691" b="1" dirty="0">
                <a:solidFill>
                  <a:srgbClr val="405449"/>
                </a:solidFill>
                <a:latin typeface="Fraunces" pitchFamily="34" charset="0"/>
                <a:ea typeface="Fraunces" pitchFamily="34" charset="-122"/>
                <a:cs typeface="Fraunces" pitchFamily="34" charset="-120"/>
              </a:rPr>
              <a:t>AI Demonstrations</a:t>
            </a:r>
            <a:endParaRPr lang="en-US" sz="1691" dirty="0"/>
          </a:p>
        </p:txBody>
      </p:sp>
      <p:sp>
        <p:nvSpPr>
          <p:cNvPr id="19" name="Text 11"/>
          <p:cNvSpPr/>
          <p:nvPr/>
        </p:nvSpPr>
        <p:spPr>
          <a:xfrm>
            <a:off x="10187226" y="6251019"/>
            <a:ext cx="3841909" cy="549593"/>
          </a:xfrm>
          <a:prstGeom prst="rect">
            <a:avLst/>
          </a:prstGeom>
          <a:noFill/>
          <a:ln/>
        </p:spPr>
        <p:txBody>
          <a:bodyPr wrap="square" rtlCol="0" anchor="t"/>
          <a:lstStyle/>
          <a:p>
            <a:pPr marL="0" indent="0" algn="l">
              <a:lnSpc>
                <a:spcPts val="2164"/>
              </a:lnSpc>
              <a:buNone/>
            </a:pPr>
            <a:r>
              <a:rPr lang="en-US" sz="1353" dirty="0">
                <a:solidFill>
                  <a:srgbClr val="405449"/>
                </a:solidFill>
                <a:latin typeface="Nobile" pitchFamily="34" charset="0"/>
                <a:ea typeface="Nobile" pitchFamily="34" charset="-122"/>
                <a:cs typeface="Nobile" pitchFamily="34" charset="-120"/>
              </a:rPr>
              <a:t>Live demonstrations showcase the latest AI applications and their real-world impact.</a:t>
            </a:r>
            <a:endParaRPr lang="en-US" sz="1353"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55151" y="2870716"/>
            <a:ext cx="4976098" cy="2488049"/>
          </a:xfrm>
          <a:prstGeom prst="rect">
            <a:avLst/>
          </a:prstGeom>
        </p:spPr>
      </p:pic>
      <p:sp>
        <p:nvSpPr>
          <p:cNvPr id="6" name="Text 2"/>
          <p:cNvSpPr/>
          <p:nvPr/>
        </p:nvSpPr>
        <p:spPr>
          <a:xfrm>
            <a:off x="6200894" y="721043"/>
            <a:ext cx="7715012" cy="1275874"/>
          </a:xfrm>
          <a:prstGeom prst="rect">
            <a:avLst/>
          </a:prstGeom>
          <a:noFill/>
          <a:ln/>
        </p:spPr>
        <p:txBody>
          <a:bodyPr wrap="square" rtlCol="0" anchor="t"/>
          <a:lstStyle/>
          <a:p>
            <a:pPr marL="0" indent="0">
              <a:lnSpc>
                <a:spcPts val="5023"/>
              </a:lnSpc>
              <a:buNone/>
            </a:pPr>
            <a:r>
              <a:rPr lang="en-US" sz="4019" b="1" dirty="0">
                <a:solidFill>
                  <a:srgbClr val="3B4540"/>
                </a:solidFill>
                <a:latin typeface="Fraunces" pitchFamily="34" charset="0"/>
                <a:ea typeface="Fraunces" pitchFamily="34" charset="-122"/>
                <a:cs typeface="Fraunces" pitchFamily="34" charset="-120"/>
              </a:rPr>
              <a:t>Get Involved in National AI Day</a:t>
            </a:r>
            <a:endParaRPr lang="en-US" sz="4019" dirty="0"/>
          </a:p>
        </p:txBody>
      </p:sp>
      <p:sp>
        <p:nvSpPr>
          <p:cNvPr id="7" name="Text 3"/>
          <p:cNvSpPr/>
          <p:nvPr/>
        </p:nvSpPr>
        <p:spPr>
          <a:xfrm>
            <a:off x="6200894" y="2303026"/>
            <a:ext cx="7715012" cy="653415"/>
          </a:xfrm>
          <a:prstGeom prst="rect">
            <a:avLst/>
          </a:prstGeom>
          <a:noFill/>
          <a:ln/>
        </p:spPr>
        <p:txBody>
          <a:bodyPr wrap="square" rtlCol="0" anchor="t"/>
          <a:lstStyle/>
          <a:p>
            <a:pPr marL="0" indent="0">
              <a:lnSpc>
                <a:spcPts val="2572"/>
              </a:lnSpc>
              <a:buNone/>
            </a:pPr>
            <a:r>
              <a:rPr lang="en-US" sz="1607" dirty="0">
                <a:solidFill>
                  <a:srgbClr val="405449"/>
                </a:solidFill>
                <a:latin typeface="Nobile" pitchFamily="34" charset="0"/>
                <a:ea typeface="Nobile" pitchFamily="34" charset="-122"/>
                <a:cs typeface="Nobile" pitchFamily="34" charset="-120"/>
              </a:rPr>
              <a:t>There are many ways to get involved in National AI Day and contribute to the growth and responsible development of AI.</a:t>
            </a:r>
            <a:endParaRPr lang="en-US" sz="1607" dirty="0"/>
          </a:p>
        </p:txBody>
      </p:sp>
      <p:sp>
        <p:nvSpPr>
          <p:cNvPr id="8" name="Shape 4"/>
          <p:cNvSpPr/>
          <p:nvPr/>
        </p:nvSpPr>
        <p:spPr>
          <a:xfrm>
            <a:off x="6200894" y="3185993"/>
            <a:ext cx="7715012" cy="4322445"/>
          </a:xfrm>
          <a:prstGeom prst="roundRect">
            <a:avLst>
              <a:gd name="adj" fmla="val 4251"/>
            </a:avLst>
          </a:prstGeom>
          <a:noFill/>
          <a:ln w="7620">
            <a:solidFill>
              <a:srgbClr val="000000">
                <a:alpha val="8000"/>
              </a:srgbClr>
            </a:solidFill>
            <a:prstDash val="solid"/>
          </a:ln>
        </p:spPr>
      </p:sp>
      <p:sp>
        <p:nvSpPr>
          <p:cNvPr id="9" name="Shape 5"/>
          <p:cNvSpPr/>
          <p:nvPr/>
        </p:nvSpPr>
        <p:spPr>
          <a:xfrm>
            <a:off x="6208514" y="3193613"/>
            <a:ext cx="7699772" cy="1240155"/>
          </a:xfrm>
          <a:prstGeom prst="rect">
            <a:avLst/>
          </a:prstGeom>
          <a:solidFill>
            <a:srgbClr val="FFFFFF">
              <a:alpha val="4000"/>
            </a:srgbClr>
          </a:solidFill>
          <a:ln/>
        </p:spPr>
      </p:sp>
      <p:sp>
        <p:nvSpPr>
          <p:cNvPr id="10" name="Text 6"/>
          <p:cNvSpPr/>
          <p:nvPr/>
        </p:nvSpPr>
        <p:spPr>
          <a:xfrm>
            <a:off x="6412587" y="3323630"/>
            <a:ext cx="3437930" cy="326708"/>
          </a:xfrm>
          <a:prstGeom prst="rect">
            <a:avLst/>
          </a:prstGeom>
          <a:noFill/>
          <a:ln/>
        </p:spPr>
        <p:txBody>
          <a:bodyPr wrap="none" rtlCol="0" anchor="t"/>
          <a:lstStyle/>
          <a:p>
            <a:pPr marL="0" indent="0">
              <a:lnSpc>
                <a:spcPts val="2572"/>
              </a:lnSpc>
              <a:buNone/>
            </a:pPr>
            <a:r>
              <a:rPr lang="en-US" sz="1607" dirty="0">
                <a:solidFill>
                  <a:srgbClr val="405449"/>
                </a:solidFill>
                <a:latin typeface="Nobile" pitchFamily="34" charset="0"/>
                <a:ea typeface="Nobile" pitchFamily="34" charset="-122"/>
                <a:cs typeface="Nobile" pitchFamily="34" charset="-120"/>
              </a:rPr>
              <a:t>Attend Events</a:t>
            </a:r>
            <a:endParaRPr lang="en-US" sz="1607" dirty="0"/>
          </a:p>
        </p:txBody>
      </p:sp>
      <p:sp>
        <p:nvSpPr>
          <p:cNvPr id="11" name="Text 7"/>
          <p:cNvSpPr/>
          <p:nvPr/>
        </p:nvSpPr>
        <p:spPr>
          <a:xfrm>
            <a:off x="10266283" y="3323630"/>
            <a:ext cx="3437930" cy="980123"/>
          </a:xfrm>
          <a:prstGeom prst="rect">
            <a:avLst/>
          </a:prstGeom>
          <a:noFill/>
          <a:ln/>
        </p:spPr>
        <p:txBody>
          <a:bodyPr wrap="square" rtlCol="0" anchor="t"/>
          <a:lstStyle/>
          <a:p>
            <a:pPr marL="0" indent="0">
              <a:lnSpc>
                <a:spcPts val="2572"/>
              </a:lnSpc>
              <a:buNone/>
            </a:pPr>
            <a:r>
              <a:rPr lang="en-US" sz="1607" dirty="0">
                <a:solidFill>
                  <a:srgbClr val="405449"/>
                </a:solidFill>
                <a:latin typeface="Nobile" pitchFamily="34" charset="0"/>
                <a:ea typeface="Nobile" pitchFamily="34" charset="-122"/>
                <a:cs typeface="Nobile" pitchFamily="34" charset="-120"/>
              </a:rPr>
              <a:t>Participate in workshops, conferences, and seminars focused on AI.</a:t>
            </a:r>
            <a:endParaRPr lang="en-US" sz="1607" dirty="0"/>
          </a:p>
        </p:txBody>
      </p:sp>
      <p:sp>
        <p:nvSpPr>
          <p:cNvPr id="12" name="Shape 8"/>
          <p:cNvSpPr/>
          <p:nvPr/>
        </p:nvSpPr>
        <p:spPr>
          <a:xfrm>
            <a:off x="6208514" y="4433768"/>
            <a:ext cx="7699772" cy="1240155"/>
          </a:xfrm>
          <a:prstGeom prst="rect">
            <a:avLst/>
          </a:prstGeom>
          <a:solidFill>
            <a:srgbClr val="000000">
              <a:alpha val="4000"/>
            </a:srgbClr>
          </a:solidFill>
          <a:ln/>
        </p:spPr>
      </p:sp>
      <p:sp>
        <p:nvSpPr>
          <p:cNvPr id="13" name="Text 9"/>
          <p:cNvSpPr/>
          <p:nvPr/>
        </p:nvSpPr>
        <p:spPr>
          <a:xfrm>
            <a:off x="6412587" y="4563785"/>
            <a:ext cx="3437930" cy="326708"/>
          </a:xfrm>
          <a:prstGeom prst="rect">
            <a:avLst/>
          </a:prstGeom>
          <a:noFill/>
          <a:ln/>
        </p:spPr>
        <p:txBody>
          <a:bodyPr wrap="none" rtlCol="0" anchor="t"/>
          <a:lstStyle/>
          <a:p>
            <a:pPr marL="0" indent="0">
              <a:lnSpc>
                <a:spcPts val="2572"/>
              </a:lnSpc>
              <a:buNone/>
            </a:pPr>
            <a:r>
              <a:rPr lang="en-US" sz="1607" dirty="0">
                <a:solidFill>
                  <a:srgbClr val="405449"/>
                </a:solidFill>
                <a:latin typeface="Nobile" pitchFamily="34" charset="0"/>
                <a:ea typeface="Nobile" pitchFamily="34" charset="-122"/>
                <a:cs typeface="Nobile" pitchFamily="34" charset="-120"/>
              </a:rPr>
              <a:t>Volunteer</a:t>
            </a:r>
            <a:endParaRPr lang="en-US" sz="1607" dirty="0"/>
          </a:p>
        </p:txBody>
      </p:sp>
      <p:sp>
        <p:nvSpPr>
          <p:cNvPr id="14" name="Text 10"/>
          <p:cNvSpPr/>
          <p:nvPr/>
        </p:nvSpPr>
        <p:spPr>
          <a:xfrm>
            <a:off x="10266283" y="4563785"/>
            <a:ext cx="3437930" cy="980123"/>
          </a:xfrm>
          <a:prstGeom prst="rect">
            <a:avLst/>
          </a:prstGeom>
          <a:noFill/>
          <a:ln/>
        </p:spPr>
        <p:txBody>
          <a:bodyPr wrap="square" rtlCol="0" anchor="t"/>
          <a:lstStyle/>
          <a:p>
            <a:pPr marL="0" indent="0">
              <a:lnSpc>
                <a:spcPts val="2572"/>
              </a:lnSpc>
              <a:buNone/>
            </a:pPr>
            <a:r>
              <a:rPr lang="en-US" sz="1607" dirty="0">
                <a:solidFill>
                  <a:srgbClr val="405449"/>
                </a:solidFill>
                <a:latin typeface="Nobile" pitchFamily="34" charset="0"/>
                <a:ea typeface="Nobile" pitchFamily="34" charset="-122"/>
                <a:cs typeface="Nobile" pitchFamily="34" charset="-120"/>
              </a:rPr>
              <a:t>Contribute to organizations promoting AI education and research.</a:t>
            </a:r>
            <a:endParaRPr lang="en-US" sz="1607" dirty="0"/>
          </a:p>
        </p:txBody>
      </p:sp>
      <p:sp>
        <p:nvSpPr>
          <p:cNvPr id="15" name="Shape 11"/>
          <p:cNvSpPr/>
          <p:nvPr/>
        </p:nvSpPr>
        <p:spPr>
          <a:xfrm>
            <a:off x="6208514" y="5673923"/>
            <a:ext cx="7699772" cy="913448"/>
          </a:xfrm>
          <a:prstGeom prst="rect">
            <a:avLst/>
          </a:prstGeom>
          <a:solidFill>
            <a:srgbClr val="FFFFFF">
              <a:alpha val="4000"/>
            </a:srgbClr>
          </a:solidFill>
          <a:ln/>
        </p:spPr>
      </p:sp>
      <p:sp>
        <p:nvSpPr>
          <p:cNvPr id="16" name="Text 12"/>
          <p:cNvSpPr/>
          <p:nvPr/>
        </p:nvSpPr>
        <p:spPr>
          <a:xfrm>
            <a:off x="6412587" y="5803940"/>
            <a:ext cx="3437930" cy="326708"/>
          </a:xfrm>
          <a:prstGeom prst="rect">
            <a:avLst/>
          </a:prstGeom>
          <a:noFill/>
          <a:ln/>
        </p:spPr>
        <p:txBody>
          <a:bodyPr wrap="none" rtlCol="0" anchor="t"/>
          <a:lstStyle/>
          <a:p>
            <a:pPr marL="0" indent="0">
              <a:lnSpc>
                <a:spcPts val="2572"/>
              </a:lnSpc>
              <a:buNone/>
            </a:pPr>
            <a:r>
              <a:rPr lang="en-US" sz="1607" dirty="0">
                <a:solidFill>
                  <a:srgbClr val="405449"/>
                </a:solidFill>
                <a:latin typeface="Nobile" pitchFamily="34" charset="0"/>
                <a:ea typeface="Nobile" pitchFamily="34" charset="-122"/>
                <a:cs typeface="Nobile" pitchFamily="34" charset="-120"/>
              </a:rPr>
              <a:t>Share Your Knowledge</a:t>
            </a:r>
            <a:endParaRPr lang="en-US" sz="1607" dirty="0"/>
          </a:p>
        </p:txBody>
      </p:sp>
      <p:sp>
        <p:nvSpPr>
          <p:cNvPr id="17" name="Text 13"/>
          <p:cNvSpPr/>
          <p:nvPr/>
        </p:nvSpPr>
        <p:spPr>
          <a:xfrm>
            <a:off x="10266283" y="5803940"/>
            <a:ext cx="3437930" cy="653415"/>
          </a:xfrm>
          <a:prstGeom prst="rect">
            <a:avLst/>
          </a:prstGeom>
          <a:noFill/>
          <a:ln/>
        </p:spPr>
        <p:txBody>
          <a:bodyPr wrap="square" rtlCol="0" anchor="t"/>
          <a:lstStyle/>
          <a:p>
            <a:pPr marL="0" indent="0">
              <a:lnSpc>
                <a:spcPts val="2572"/>
              </a:lnSpc>
              <a:buNone/>
            </a:pPr>
            <a:r>
              <a:rPr lang="en-US" sz="1607" dirty="0">
                <a:solidFill>
                  <a:srgbClr val="405449"/>
                </a:solidFill>
                <a:latin typeface="Nobile" pitchFamily="34" charset="0"/>
                <a:ea typeface="Nobile" pitchFamily="34" charset="-122"/>
                <a:cs typeface="Nobile" pitchFamily="34" charset="-120"/>
              </a:rPr>
              <a:t>Educate others about AI and its impact on society.</a:t>
            </a:r>
            <a:endParaRPr lang="en-US" sz="1607" dirty="0"/>
          </a:p>
        </p:txBody>
      </p:sp>
      <p:sp>
        <p:nvSpPr>
          <p:cNvPr id="18" name="Shape 14"/>
          <p:cNvSpPr/>
          <p:nvPr/>
        </p:nvSpPr>
        <p:spPr>
          <a:xfrm>
            <a:off x="6208514" y="6587371"/>
            <a:ext cx="7699772" cy="913448"/>
          </a:xfrm>
          <a:prstGeom prst="rect">
            <a:avLst/>
          </a:prstGeom>
          <a:solidFill>
            <a:srgbClr val="000000">
              <a:alpha val="4000"/>
            </a:srgbClr>
          </a:solidFill>
          <a:ln/>
        </p:spPr>
      </p:sp>
      <p:sp>
        <p:nvSpPr>
          <p:cNvPr id="19" name="Text 15"/>
          <p:cNvSpPr/>
          <p:nvPr/>
        </p:nvSpPr>
        <p:spPr>
          <a:xfrm>
            <a:off x="6412587" y="6717387"/>
            <a:ext cx="3437930" cy="326708"/>
          </a:xfrm>
          <a:prstGeom prst="rect">
            <a:avLst/>
          </a:prstGeom>
          <a:noFill/>
          <a:ln/>
        </p:spPr>
        <p:txBody>
          <a:bodyPr wrap="none" rtlCol="0" anchor="t"/>
          <a:lstStyle/>
          <a:p>
            <a:pPr marL="0" indent="0">
              <a:lnSpc>
                <a:spcPts val="2572"/>
              </a:lnSpc>
              <a:buNone/>
            </a:pPr>
            <a:r>
              <a:rPr lang="en-US" sz="1607" dirty="0">
                <a:solidFill>
                  <a:srgbClr val="405449"/>
                </a:solidFill>
                <a:latin typeface="Nobile" pitchFamily="34" charset="0"/>
                <a:ea typeface="Nobile" pitchFamily="34" charset="-122"/>
                <a:cs typeface="Nobile" pitchFamily="34" charset="-120"/>
              </a:rPr>
              <a:t>Support AI Research</a:t>
            </a:r>
            <a:endParaRPr lang="en-US" sz="1607" dirty="0"/>
          </a:p>
        </p:txBody>
      </p:sp>
      <p:sp>
        <p:nvSpPr>
          <p:cNvPr id="20" name="Text 16"/>
          <p:cNvSpPr/>
          <p:nvPr/>
        </p:nvSpPr>
        <p:spPr>
          <a:xfrm>
            <a:off x="10266283" y="6717387"/>
            <a:ext cx="3437930" cy="653415"/>
          </a:xfrm>
          <a:prstGeom prst="rect">
            <a:avLst/>
          </a:prstGeom>
          <a:noFill/>
          <a:ln/>
        </p:spPr>
        <p:txBody>
          <a:bodyPr wrap="square" rtlCol="0" anchor="t"/>
          <a:lstStyle/>
          <a:p>
            <a:pPr marL="0" indent="0">
              <a:lnSpc>
                <a:spcPts val="2572"/>
              </a:lnSpc>
              <a:buNone/>
            </a:pPr>
            <a:r>
              <a:rPr lang="en-US" sz="1607" dirty="0">
                <a:solidFill>
                  <a:srgbClr val="405449"/>
                </a:solidFill>
                <a:latin typeface="Nobile" pitchFamily="34" charset="0"/>
                <a:ea typeface="Nobile" pitchFamily="34" charset="-122"/>
                <a:cs typeface="Nobile" pitchFamily="34" charset="-120"/>
              </a:rPr>
              <a:t>Donate to organizations dedicated to advancing AI research.</a:t>
            </a:r>
            <a:endParaRPr lang="en-US" sz="160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
        <p:nvSpPr>
          <p:cNvPr id="4" name="Text 2"/>
          <p:cNvSpPr/>
          <p:nvPr/>
        </p:nvSpPr>
        <p:spPr>
          <a:xfrm>
            <a:off x="793790" y="656987"/>
            <a:ext cx="5670590" cy="708779"/>
          </a:xfrm>
          <a:prstGeom prst="rect">
            <a:avLst/>
          </a:prstGeom>
          <a:noFill/>
          <a:ln/>
        </p:spPr>
        <p:txBody>
          <a:bodyPr wrap="none" rtlCol="0" anchor="t"/>
          <a:lstStyle/>
          <a:p>
            <a:pPr marL="0" indent="0">
              <a:lnSpc>
                <a:spcPts val="5581"/>
              </a:lnSpc>
              <a:buNone/>
            </a:pPr>
            <a:r>
              <a:rPr lang="en-US" sz="4465" b="1" dirty="0">
                <a:solidFill>
                  <a:srgbClr val="3B4540"/>
                </a:solidFill>
                <a:latin typeface="Fraunces" pitchFamily="34" charset="0"/>
                <a:ea typeface="Fraunces" pitchFamily="34" charset="-122"/>
                <a:cs typeface="Fraunces" pitchFamily="34" charset="-120"/>
              </a:rPr>
              <a:t>The Future of AI</a:t>
            </a:r>
            <a:endParaRPr lang="en-US" sz="4465" dirty="0"/>
          </a:p>
        </p:txBody>
      </p:sp>
      <p:sp>
        <p:nvSpPr>
          <p:cNvPr id="5" name="Text 3"/>
          <p:cNvSpPr/>
          <p:nvPr/>
        </p:nvSpPr>
        <p:spPr>
          <a:xfrm>
            <a:off x="793790" y="1819394"/>
            <a:ext cx="13042821" cy="725805"/>
          </a:xfrm>
          <a:prstGeom prst="rect">
            <a:avLst/>
          </a:prstGeom>
          <a:noFill/>
          <a:ln/>
        </p:spPr>
        <p:txBody>
          <a:bodyPr wrap="square" rtlCol="0" anchor="t"/>
          <a:lstStyle/>
          <a:p>
            <a:pPr marL="0" indent="0">
              <a:lnSpc>
                <a:spcPts val="2858"/>
              </a:lnSpc>
              <a:buNone/>
            </a:pPr>
            <a:r>
              <a:rPr lang="en-US" sz="1786" dirty="0">
                <a:solidFill>
                  <a:srgbClr val="405449"/>
                </a:solidFill>
                <a:latin typeface="Nobile" pitchFamily="34" charset="0"/>
                <a:ea typeface="Nobile" pitchFamily="34" charset="-122"/>
                <a:cs typeface="Nobile" pitchFamily="34" charset="-120"/>
              </a:rPr>
              <a:t>AI is rapidly evolving and its impact on our world will continue to grow. It's important to embrace AI's potential while addressing its challenges, ensuring a future where AI benefits all of humanity.</a:t>
            </a:r>
            <a:endParaRPr lang="en-US" sz="1786" dirty="0"/>
          </a:p>
        </p:txBody>
      </p:sp>
      <p:pic>
        <p:nvPicPr>
          <p:cNvPr id="6" name="Image 0" descr="preencoded.png"/>
          <p:cNvPicPr>
            <a:picLocks noChangeAspect="1"/>
          </p:cNvPicPr>
          <p:nvPr/>
        </p:nvPicPr>
        <p:blipFill>
          <a:blip r:embed="rId3"/>
          <a:stretch>
            <a:fillRect/>
          </a:stretch>
        </p:blipFill>
        <p:spPr>
          <a:xfrm>
            <a:off x="793790" y="2800350"/>
            <a:ext cx="4120753" cy="2546747"/>
          </a:xfrm>
          <a:prstGeom prst="rect">
            <a:avLst/>
          </a:prstGeom>
        </p:spPr>
      </p:pic>
      <p:sp>
        <p:nvSpPr>
          <p:cNvPr id="7" name="Text 4"/>
          <p:cNvSpPr/>
          <p:nvPr/>
        </p:nvSpPr>
        <p:spPr>
          <a:xfrm>
            <a:off x="793790" y="5630585"/>
            <a:ext cx="3395424" cy="354330"/>
          </a:xfrm>
          <a:prstGeom prst="rect">
            <a:avLst/>
          </a:prstGeom>
          <a:noFill/>
          <a:ln/>
        </p:spPr>
        <p:txBody>
          <a:bodyPr wrap="none" rtlCol="0" anchor="t"/>
          <a:lstStyle/>
          <a:p>
            <a:pPr marL="0" indent="0" algn="l">
              <a:lnSpc>
                <a:spcPts val="2791"/>
              </a:lnSpc>
              <a:buNone/>
            </a:pPr>
            <a:r>
              <a:rPr lang="en-US" sz="2233" b="1" dirty="0">
                <a:solidFill>
                  <a:srgbClr val="405449"/>
                </a:solidFill>
                <a:latin typeface="Fraunces" pitchFamily="34" charset="0"/>
                <a:ea typeface="Fraunces" pitchFamily="34" charset="-122"/>
                <a:cs typeface="Fraunces" pitchFamily="34" charset="-120"/>
              </a:rPr>
              <a:t>AI-Powered Healthcare</a:t>
            </a:r>
            <a:endParaRPr lang="en-US" sz="2233" dirty="0"/>
          </a:p>
        </p:txBody>
      </p:sp>
      <p:sp>
        <p:nvSpPr>
          <p:cNvPr id="8" name="Text 5"/>
          <p:cNvSpPr/>
          <p:nvPr/>
        </p:nvSpPr>
        <p:spPr>
          <a:xfrm>
            <a:off x="793790" y="6121003"/>
            <a:ext cx="4120753" cy="1451610"/>
          </a:xfrm>
          <a:prstGeom prst="rect">
            <a:avLst/>
          </a:prstGeom>
          <a:noFill/>
          <a:ln/>
        </p:spPr>
        <p:txBody>
          <a:bodyPr wrap="square" rtlCol="0" anchor="t"/>
          <a:lstStyle/>
          <a:p>
            <a:pPr marL="0" indent="0" algn="l">
              <a:lnSpc>
                <a:spcPts val="2858"/>
              </a:lnSpc>
              <a:buNone/>
            </a:pPr>
            <a:r>
              <a:rPr lang="en-US" sz="1786" dirty="0">
                <a:solidFill>
                  <a:srgbClr val="405449"/>
                </a:solidFill>
                <a:latin typeface="Nobile" pitchFamily="34" charset="0"/>
                <a:ea typeface="Nobile" pitchFamily="34" charset="-122"/>
                <a:cs typeface="Nobile" pitchFamily="34" charset="-120"/>
              </a:rPr>
              <a:t>AI will revolutionize healthcare, leading to faster diagnoses, personalized treatments, and improved patient outcomes.</a:t>
            </a:r>
            <a:endParaRPr lang="en-US" sz="1786" dirty="0"/>
          </a:p>
        </p:txBody>
      </p:sp>
      <p:pic>
        <p:nvPicPr>
          <p:cNvPr id="9" name="Image 1" descr="preencoded.png"/>
          <p:cNvPicPr>
            <a:picLocks noChangeAspect="1"/>
          </p:cNvPicPr>
          <p:nvPr/>
        </p:nvPicPr>
        <p:blipFill>
          <a:blip r:embed="rId4"/>
          <a:stretch>
            <a:fillRect/>
          </a:stretch>
        </p:blipFill>
        <p:spPr>
          <a:xfrm>
            <a:off x="5254704" y="2800350"/>
            <a:ext cx="4120872" cy="2546866"/>
          </a:xfrm>
          <a:prstGeom prst="rect">
            <a:avLst/>
          </a:prstGeom>
        </p:spPr>
      </p:pic>
      <p:sp>
        <p:nvSpPr>
          <p:cNvPr id="10" name="Text 6"/>
          <p:cNvSpPr/>
          <p:nvPr/>
        </p:nvSpPr>
        <p:spPr>
          <a:xfrm>
            <a:off x="5254704" y="5630704"/>
            <a:ext cx="4120872" cy="708660"/>
          </a:xfrm>
          <a:prstGeom prst="rect">
            <a:avLst/>
          </a:prstGeom>
          <a:noFill/>
          <a:ln/>
        </p:spPr>
        <p:txBody>
          <a:bodyPr wrap="square" rtlCol="0" anchor="t"/>
          <a:lstStyle/>
          <a:p>
            <a:pPr marL="0" indent="0" algn="l">
              <a:lnSpc>
                <a:spcPts val="2791"/>
              </a:lnSpc>
              <a:buNone/>
            </a:pPr>
            <a:r>
              <a:rPr lang="en-US" sz="2233" b="1" dirty="0">
                <a:solidFill>
                  <a:srgbClr val="405449"/>
                </a:solidFill>
                <a:latin typeface="Fraunces" pitchFamily="34" charset="0"/>
                <a:ea typeface="Fraunces" pitchFamily="34" charset="-122"/>
                <a:cs typeface="Fraunces" pitchFamily="34" charset="-120"/>
              </a:rPr>
              <a:t>Autonomous Transportation</a:t>
            </a:r>
            <a:endParaRPr lang="en-US" sz="2233" dirty="0"/>
          </a:p>
        </p:txBody>
      </p:sp>
      <p:sp>
        <p:nvSpPr>
          <p:cNvPr id="11" name="Text 7"/>
          <p:cNvSpPr/>
          <p:nvPr/>
        </p:nvSpPr>
        <p:spPr>
          <a:xfrm>
            <a:off x="5254704" y="6475452"/>
            <a:ext cx="4120872" cy="1088708"/>
          </a:xfrm>
          <a:prstGeom prst="rect">
            <a:avLst/>
          </a:prstGeom>
          <a:noFill/>
          <a:ln/>
        </p:spPr>
        <p:txBody>
          <a:bodyPr wrap="square" rtlCol="0" anchor="t"/>
          <a:lstStyle/>
          <a:p>
            <a:pPr marL="0" indent="0" algn="l">
              <a:lnSpc>
                <a:spcPts val="2858"/>
              </a:lnSpc>
              <a:buNone/>
            </a:pPr>
            <a:r>
              <a:rPr lang="en-US" sz="1786" dirty="0">
                <a:solidFill>
                  <a:srgbClr val="405449"/>
                </a:solidFill>
                <a:latin typeface="Nobile" pitchFamily="34" charset="0"/>
                <a:ea typeface="Nobile" pitchFamily="34" charset="-122"/>
                <a:cs typeface="Nobile" pitchFamily="34" charset="-120"/>
              </a:rPr>
              <a:t>AI will power self-driving cars, drones, and other autonomous vehicles, transforming transportation.</a:t>
            </a:r>
            <a:endParaRPr lang="en-US" sz="1786" dirty="0"/>
          </a:p>
        </p:txBody>
      </p:sp>
      <p:pic>
        <p:nvPicPr>
          <p:cNvPr id="12" name="Image 2" descr="preencoded.png"/>
          <p:cNvPicPr>
            <a:picLocks noChangeAspect="1"/>
          </p:cNvPicPr>
          <p:nvPr/>
        </p:nvPicPr>
        <p:blipFill>
          <a:blip r:embed="rId5"/>
          <a:stretch>
            <a:fillRect/>
          </a:stretch>
        </p:blipFill>
        <p:spPr>
          <a:xfrm>
            <a:off x="9715738" y="2800350"/>
            <a:ext cx="4120753" cy="2546747"/>
          </a:xfrm>
          <a:prstGeom prst="rect">
            <a:avLst/>
          </a:prstGeom>
        </p:spPr>
      </p:pic>
      <p:sp>
        <p:nvSpPr>
          <p:cNvPr id="13" name="Text 8"/>
          <p:cNvSpPr/>
          <p:nvPr/>
        </p:nvSpPr>
        <p:spPr>
          <a:xfrm>
            <a:off x="9715738" y="5630585"/>
            <a:ext cx="3396258" cy="354330"/>
          </a:xfrm>
          <a:prstGeom prst="rect">
            <a:avLst/>
          </a:prstGeom>
          <a:noFill/>
          <a:ln/>
        </p:spPr>
        <p:txBody>
          <a:bodyPr wrap="none" rtlCol="0" anchor="t"/>
          <a:lstStyle/>
          <a:p>
            <a:pPr marL="0" indent="0" algn="l">
              <a:lnSpc>
                <a:spcPts val="2791"/>
              </a:lnSpc>
              <a:buNone/>
            </a:pPr>
            <a:r>
              <a:rPr lang="en-US" sz="2233" b="1" dirty="0">
                <a:solidFill>
                  <a:srgbClr val="405449"/>
                </a:solidFill>
                <a:latin typeface="Fraunces" pitchFamily="34" charset="0"/>
                <a:ea typeface="Fraunces" pitchFamily="34" charset="-122"/>
                <a:cs typeface="Fraunces" pitchFamily="34" charset="-120"/>
              </a:rPr>
              <a:t>Personalized Education</a:t>
            </a:r>
            <a:endParaRPr lang="en-US" sz="2233" dirty="0"/>
          </a:p>
        </p:txBody>
      </p:sp>
      <p:sp>
        <p:nvSpPr>
          <p:cNvPr id="14" name="Text 9"/>
          <p:cNvSpPr/>
          <p:nvPr/>
        </p:nvSpPr>
        <p:spPr>
          <a:xfrm>
            <a:off x="9715738" y="6121003"/>
            <a:ext cx="4120753" cy="1088708"/>
          </a:xfrm>
          <a:prstGeom prst="rect">
            <a:avLst/>
          </a:prstGeom>
          <a:noFill/>
          <a:ln/>
        </p:spPr>
        <p:txBody>
          <a:bodyPr wrap="square" rtlCol="0" anchor="t"/>
          <a:lstStyle/>
          <a:p>
            <a:pPr marL="0" indent="0" algn="l">
              <a:lnSpc>
                <a:spcPts val="2858"/>
              </a:lnSpc>
              <a:buNone/>
            </a:pPr>
            <a:r>
              <a:rPr lang="en-US" sz="1786" dirty="0">
                <a:solidFill>
                  <a:srgbClr val="405449"/>
                </a:solidFill>
                <a:latin typeface="Nobile" pitchFamily="34" charset="0"/>
                <a:ea typeface="Nobile" pitchFamily="34" charset="-122"/>
                <a:cs typeface="Nobile" pitchFamily="34" charset="-120"/>
              </a:rPr>
              <a:t>AI will create personalized learning experiences, tailored to individual students' needs and abilities.</a:t>
            </a:r>
            <a:endParaRPr lang="en-US" sz="178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881</Words>
  <Application>Microsoft Office PowerPoint</Application>
  <PresentationFormat>Custom</PresentationFormat>
  <Paragraphs>95</Paragraphs>
  <Slides>10</Slides>
  <Notes>9</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abcd</cp:lastModifiedBy>
  <cp:revision>2</cp:revision>
  <dcterms:created xsi:type="dcterms:W3CDTF">2024-08-08T14:01:13Z</dcterms:created>
  <dcterms:modified xsi:type="dcterms:W3CDTF">2024-08-08T14:20:48Z</dcterms:modified>
</cp:coreProperties>
</file>